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8" r:id="rId3"/>
    <p:sldId id="259" r:id="rId4"/>
    <p:sldId id="268" r:id="rId5"/>
    <p:sldId id="299" r:id="rId6"/>
    <p:sldId id="300" r:id="rId7"/>
    <p:sldId id="303" r:id="rId8"/>
    <p:sldId id="307" r:id="rId9"/>
    <p:sldId id="308" r:id="rId10"/>
    <p:sldId id="304" r:id="rId11"/>
    <p:sldId id="305" r:id="rId12"/>
    <p:sldId id="310" r:id="rId13"/>
    <p:sldId id="309" r:id="rId14"/>
    <p:sldId id="286" r:id="rId15"/>
    <p:sldId id="287" r:id="rId17"/>
    <p:sldId id="290" r:id="rId18"/>
    <p:sldId id="291" r:id="rId19"/>
    <p:sldId id="301" r:id="rId20"/>
    <p:sldId id="293" r:id="rId21"/>
    <p:sldId id="274" r:id="rId22"/>
    <p:sldId id="275" r:id="rId23"/>
    <p:sldId id="276" r:id="rId24"/>
    <p:sldId id="277" r:id="rId25"/>
    <p:sldId id="294" r:id="rId26"/>
    <p:sldId id="278" r:id="rId27"/>
    <p:sldId id="295" r:id="rId28"/>
    <p:sldId id="296" r:id="rId29"/>
    <p:sldId id="302" r:id="rId30"/>
    <p:sldId id="297" r:id="rId31"/>
    <p:sldId id="298" r:id="rId32"/>
    <p:sldId id="282" r:id="rId33"/>
    <p:sldId id="284"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7" Type="http://schemas.openxmlformats.org/officeDocument/2006/relationships/hyperlink" Target="https://docs.aws.amazon.com/cdk/api/v2/docs/aws-cdk-lib.assertions-readme.html" TargetMode="External"/><Relationship Id="rId6" Type="http://schemas.openxmlformats.org/officeDocument/2006/relationships/hyperlink" Target="https://github.com/aws/aws-cdk/blob/master/packages/aws-cdk/README.md#disabling-rollback" TargetMode="External"/><Relationship Id="rId5" Type="http://schemas.openxmlformats.org/officeDocument/2006/relationships/hyperlink" Target="https://aws.amazon.com/about-aws/whats-new/2021/08/aws-cloudformation-troubleshoot-errors/" TargetMode="External"/><Relationship Id="rId4" Type="http://schemas.openxmlformats.org/officeDocument/2006/relationships/hyperlink" Target="https://docs.aws.amazon.com/cdk/v2/guide/cli.html#cli-deploy" TargetMode="External"/><Relationship Id="rId3" Type="http://schemas.openxmlformats.org/officeDocument/2006/relationships/hyperlink" Target="https://docs.aws.amazon.com/cdk/api/v2/docs/aws-construct-library.html"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GB" dirty="0" err="1"/>
              <a:t>docs.aws.amazon.com</a:t>
            </a:r>
            <a:r>
              <a:rPr lang="en-GB" dirty="0"/>
              <a:t>/</a:t>
            </a:r>
            <a:r>
              <a:rPr lang="en-GB" dirty="0" err="1"/>
              <a:t>cdk</a:t>
            </a:r>
            <a:r>
              <a:rPr lang="en-GB" dirty="0"/>
              <a:t>/v2/guide/migrating-v2.html</a:t>
            </a:r>
            <a:endParaRPr lang="en-US"/>
          </a:p>
          <a:p>
            <a:endParaRPr kumimoji="1" lang="sv-SE" altLang="ja-JP" dirty="0"/>
          </a:p>
          <a:p>
            <a:pPr marL="0" marR="0" lvl="0" indent="0" algn="l" defTabSz="914400" rtl="0" eaLnBrk="1" fontAlgn="auto" latinLnBrk="0" hangingPunct="1">
              <a:lnSpc>
                <a:spcPct val="100000"/>
              </a:lnSpc>
              <a:spcBef>
                <a:spcPts val="0"/>
              </a:spcBef>
              <a:spcAft>
                <a:spcPts val="300"/>
              </a:spcAft>
              <a:buClrTx/>
              <a:buSzTx/>
              <a:buFontTx/>
              <a:buNone/>
              <a:defRPr/>
            </a:pPr>
            <a:r>
              <a:rPr lang="en-GB" dirty="0"/>
              <a:t>AWS CDK V2 – defines a consolidated construct Library so its easier to stay up to date</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AU" dirty="0"/>
              <a:t>AWS CDK v2 only includes stable APIs, which comply with Semantic Versioning (</a:t>
            </a:r>
            <a:r>
              <a:rPr lang="en-AU" dirty="0" err="1"/>
              <a:t>semver</a:t>
            </a:r>
            <a:r>
              <a:rPr lang="en-AU" dirty="0"/>
              <a:t>), so you can confidently update to new minor versions. The CDK follows the “release early, release often” philosophy to encourage community participation, and we will continue deliver new features  via experimental APIs for your feedback. However, going forward, experimental modules will be distributed separately from </a:t>
            </a:r>
            <a:r>
              <a:rPr lang="en-AU" dirty="0" err="1"/>
              <a:t>aws</a:t>
            </a:r>
            <a:r>
              <a:rPr lang="en-AU" dirty="0"/>
              <a:t>-</a:t>
            </a:r>
            <a:r>
              <a:rPr lang="en-AU" dirty="0" err="1"/>
              <a:t>cdk</a:t>
            </a:r>
            <a:r>
              <a:rPr lang="en-AU" dirty="0"/>
              <a:t>-lib, versioned clearly to indicate their pre-release status, and will only be merged into </a:t>
            </a:r>
            <a:r>
              <a:rPr lang="en-AU" dirty="0" err="1"/>
              <a:t>aws</a:t>
            </a:r>
            <a:r>
              <a:rPr lang="en-AU" dirty="0"/>
              <a:t>-</a:t>
            </a:r>
            <a:r>
              <a:rPr lang="en-AU" dirty="0" err="1"/>
              <a:t>cdk</a:t>
            </a:r>
            <a:r>
              <a:rPr lang="en-AU" dirty="0"/>
              <a:t>-lib when mature and stable. </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AU" dirty="0"/>
              <a:t>In addition to simplified packing, the CDK includes developer productivity improvements such as a </a:t>
            </a:r>
            <a:r>
              <a:rPr lang="en-AU" dirty="0">
                <a:hlinkClick r:id="rId3"/>
              </a:rPr>
              <a:t>CDK API reference</a:t>
            </a:r>
            <a:r>
              <a:rPr lang="en-AU" dirty="0"/>
              <a:t> refresh with code snippets throughout, </a:t>
            </a:r>
            <a:r>
              <a:rPr lang="en-AU" dirty="0">
                <a:hlinkClick r:id="rId4"/>
              </a:rPr>
              <a:t>CDK Watch</a:t>
            </a:r>
            <a:r>
              <a:rPr lang="en-AU" dirty="0"/>
              <a:t> for faster inner-loop development iterations on the application code (AWS Lambda handler code, Amazon ECS tasks, and AWS Step Function state machines) in your CDK project. You can also </a:t>
            </a:r>
            <a:r>
              <a:rPr lang="en-AU" dirty="0">
                <a:hlinkClick r:id="rId5"/>
              </a:rPr>
              <a:t>preserve successfully provisioned resources</a:t>
            </a:r>
            <a:r>
              <a:rPr lang="en-AU" dirty="0"/>
              <a:t> by </a:t>
            </a:r>
            <a:r>
              <a:rPr lang="en-AU" dirty="0">
                <a:hlinkClick r:id="rId6"/>
              </a:rPr>
              <a:t>disabling automatic stack rollbacks</a:t>
            </a:r>
            <a:r>
              <a:rPr lang="en-AU" dirty="0"/>
              <a:t>, further reducing deployment and iteration time. To find issues earlier in your infrastructure code development cycle, you can use the new </a:t>
            </a:r>
            <a:r>
              <a:rPr lang="en-AU" dirty="0">
                <a:hlinkClick r:id="rId7"/>
              </a:rPr>
              <a:t>assertions library</a:t>
            </a:r>
            <a:r>
              <a:rPr lang="en-AU" dirty="0"/>
              <a:t> to run automated unit tests in any CDK-supported language. </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GB" dirty="0"/>
              <a:t>Has a migration path from V1 created stack</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GB" dirty="0"/>
              <a:t>Migrating from V1 instructions - </a:t>
            </a:r>
            <a:r>
              <a:rPr lang="en-GB" dirty="0" err="1"/>
              <a:t>docs.aws.amazon.com</a:t>
            </a:r>
            <a:r>
              <a:rPr lang="en-GB" dirty="0"/>
              <a:t>/</a:t>
            </a:r>
            <a:r>
              <a:rPr lang="en-GB" dirty="0" err="1"/>
              <a:t>cdk</a:t>
            </a:r>
            <a:r>
              <a:rPr lang="en-GB" dirty="0"/>
              <a:t>/v2/guide/migrating-v2.html</a:t>
            </a:r>
            <a:endParaRPr lang="en-US"/>
          </a:p>
          <a:p>
            <a:endParaRPr lang="en-US" dirty="0"/>
          </a:p>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can see how the packaging between v1 and 2 differs. </a:t>
            </a:r>
            <a:endParaRPr lang="en-US" dirty="0"/>
          </a:p>
          <a:p>
            <a:r>
              <a:rPr lang="en-US" dirty="0"/>
              <a:t>This example is using typescript and you can see that in the package json the amount of dependencies we need to import is very long.</a:t>
            </a:r>
            <a:endParaRPr lang="en-US" dirty="0"/>
          </a:p>
          <a:p>
            <a:endParaRPr lang="en-US" dirty="0"/>
          </a:p>
          <a:p>
            <a:r>
              <a:rPr lang="en-US" dirty="0"/>
              <a:t>When ever we update the version of CDK we need to update all the versions of all the dependencies. This is quite tedious work.</a:t>
            </a:r>
            <a:endParaRPr lang="en-US" dirty="0"/>
          </a:p>
          <a:p>
            <a:endParaRPr lang="en-US" dirty="0"/>
          </a:p>
          <a:p>
            <a:r>
              <a:rPr lang="en-US" dirty="0"/>
              <a:t>In the case of v2 there is only one package for all the libraries and then if we want to use some experimental construct we can just import that library with the specific version we are interested in.</a:t>
            </a:r>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GB" dirty="0"/>
              <a:t>https://</a:t>
            </a:r>
            <a:r>
              <a:rPr lang="en-GB" dirty="0" err="1"/>
              <a:t>constructs.dev</a:t>
            </a:r>
            <a:endParaRPr lang="en-US"/>
          </a:p>
          <a:p>
            <a:endParaRPr lang="en-US" dirty="0"/>
          </a:p>
          <a:p>
            <a:r>
              <a:rPr lang="en-US" dirty="0"/>
              <a:t>To more easily share with the community your CDK Constructs</a:t>
            </a:r>
            <a:endParaRPr lang="en-US" dirty="0"/>
          </a:p>
          <a:p>
            <a:r>
              <a:rPr lang="en-AU" dirty="0"/>
              <a:t>You can find construct libraries published by the community, AWS and cloud service providers that solve for your use case: monitoring, containers, serverless, databases, utilities, deployment, websites, security, compliance, network, artificial intelligence (AI), cloud service integrations and more. Each library includes documentation, API reference and code samples in TypeScript, Python, Java and .NET. You can also find installation instructions for each programming language, dependency list, number of downloads, licensing information, and helpful links.</a:t>
            </a:r>
            <a:endParaRPr lang="en-US" dirty="0"/>
          </a:p>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GB" dirty="0"/>
              <a:t>https://</a:t>
            </a:r>
            <a:r>
              <a:rPr lang="en-GB" dirty="0" err="1"/>
              <a:t>constructs.dev</a:t>
            </a:r>
            <a:endParaRPr lang="en-US"/>
          </a:p>
          <a:p>
            <a:endParaRPr lang="en-US" dirty="0"/>
          </a:p>
          <a:p>
            <a:r>
              <a:rPr lang="en-US" dirty="0"/>
              <a:t>To more easily share with the community your CDK Constructs</a:t>
            </a:r>
            <a:endParaRPr lang="en-US" dirty="0"/>
          </a:p>
          <a:p>
            <a:r>
              <a:rPr lang="en-AU" dirty="0"/>
              <a:t>You can find construct libraries published by the community, AWS and cloud service providers that solve for your use case: monitoring, containers, serverless, databases, utilities, deployment, websites, security, compliance, network, artificial intelligence (AI), cloud service integrations and more. Each library includes documentation, API reference and code samples in TypeScript, Python, Java and .NET. You can also find installation instructions for each programming language, dependency list, number of downloads, licensing information, and helpful links.</a:t>
            </a:r>
            <a:endParaRPr lang="en-US" dirty="0"/>
          </a:p>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hyperlink" Target="https://aws.amazon.com/pt/blogs/developer/construct-hub-preview/" TargetMode="External"/><Relationship Id="rId2" Type="http://schemas.openxmlformats.org/officeDocument/2006/relationships/image" Target="../media/image68.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hyperlink" Target="https://aws.amazon.com/pt/blogs/developer/construct-hub-preview/" TargetMode="External"/><Relationship Id="rId2" Type="http://schemas.openxmlformats.org/officeDocument/2006/relationships/image" Target="../media/image69.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8.png"/><Relationship Id="rId3" Type="http://schemas.openxmlformats.org/officeDocument/2006/relationships/image" Target="../media/image70.png"/><Relationship Id="rId2" Type="http://schemas.openxmlformats.org/officeDocument/2006/relationships/image" Target="../media/image9.png"/><Relationship Id="rId13" Type="http://schemas.openxmlformats.org/officeDocument/2006/relationships/slideLayout" Target="../slideLayouts/slideLayout7.xml"/><Relationship Id="rId12" Type="http://schemas.openxmlformats.org/officeDocument/2006/relationships/image" Target="../media/image78.png"/><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10.png"/><Relationship Id="rId2" Type="http://schemas.openxmlformats.org/officeDocument/2006/relationships/image" Target="../media/image83.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0.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3.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4.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6" Type="http://schemas.openxmlformats.org/officeDocument/2006/relationships/slideLayout" Target="../slideLayouts/slideLayout7.xml"/><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0.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7" Type="http://schemas.openxmlformats.org/officeDocument/2006/relationships/slideLayout" Target="../slideLayouts/slideLayout7.xml"/><Relationship Id="rId26" Type="http://schemas.openxmlformats.org/officeDocument/2006/relationships/image" Target="../media/image49.png"/><Relationship Id="rId25" Type="http://schemas.openxmlformats.org/officeDocument/2006/relationships/image" Target="../media/image48.png"/><Relationship Id="rId24" Type="http://schemas.openxmlformats.org/officeDocument/2006/relationships/image" Target="../media/image47.png"/><Relationship Id="rId23"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image" Target="../media/image44.png"/><Relationship Id="rId20" Type="http://schemas.openxmlformats.org/officeDocument/2006/relationships/image" Target="../media/image43.png"/><Relationship Id="rId2" Type="http://schemas.openxmlformats.org/officeDocument/2006/relationships/image" Target="../media/image25.png"/><Relationship Id="rId19" Type="http://schemas.openxmlformats.org/officeDocument/2006/relationships/image" Target="../media/image42.png"/><Relationship Id="rId18" Type="http://schemas.openxmlformats.org/officeDocument/2006/relationships/image" Target="../media/image41.png"/><Relationship Id="rId17" Type="http://schemas.openxmlformats.org/officeDocument/2006/relationships/image" Target="../media/image40.png"/><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2" Type="http://schemas.openxmlformats.org/officeDocument/2006/relationships/slideLayout" Target="../slideLayouts/slideLayout7.xml"/><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object 3"/>
          <p:cNvSpPr/>
          <p:nvPr/>
        </p:nvSpPr>
        <p:spPr>
          <a:xfrm>
            <a:off x="0" y="0"/>
            <a:ext cx="14630400" cy="8229600"/>
          </a:xfrm>
          <a:prstGeom prst="rect">
            <a:avLst/>
          </a:prstGeom>
          <a:blipFill>
            <a:blip r:embed="rId1" cstate="print"/>
            <a:stretch>
              <a:fillRect/>
            </a:stretch>
          </a:blipFill>
        </p:spPr>
        <p:txBody>
          <a:bodyPr wrap="square" lIns="0" tIns="0" rIns="0" bIns="0" rtlCol="0"/>
          <a:p/>
        </p:txBody>
      </p:sp>
      <p:sp>
        <p:nvSpPr>
          <p:cNvPr id="4" name="Title 3"/>
          <p:cNvSpPr>
            <a:spLocks noGrp="1"/>
          </p:cNvSpPr>
          <p:nvPr>
            <p:ph type="ctrTitle"/>
          </p:nvPr>
        </p:nvSpPr>
        <p:spPr>
          <a:xfrm>
            <a:off x="983054" y="3348990"/>
            <a:ext cx="11060471" cy="1532078"/>
          </a:xfrm>
        </p:spPr>
        <p:txBody>
          <a:bodyPr>
            <a:normAutofit fontScale="90000"/>
          </a:bodyPr>
          <a:p>
            <a:r>
              <a:rPr lang="en-US">
                <a:solidFill>
                  <a:schemeClr val="bg1"/>
                </a:solidFill>
              </a:rPr>
              <a:t>React, J</a:t>
            </a:r>
            <a:r>
              <a:rPr lang="pt-PT" altLang="en-US">
                <a:solidFill>
                  <a:schemeClr val="bg1"/>
                </a:solidFill>
              </a:rPr>
              <a:t>AVA</a:t>
            </a:r>
            <a:r>
              <a:rPr lang="en-US">
                <a:solidFill>
                  <a:schemeClr val="bg1"/>
                </a:solidFill>
              </a:rPr>
              <a:t> e A</a:t>
            </a:r>
            <a:r>
              <a:rPr lang="pt-PT" altLang="en-US">
                <a:solidFill>
                  <a:schemeClr val="bg1"/>
                </a:solidFill>
              </a:rPr>
              <a:t>WS</a:t>
            </a:r>
            <a:r>
              <a:rPr lang="en-US">
                <a:solidFill>
                  <a:schemeClr val="bg1"/>
                </a:solidFill>
              </a:rPr>
              <a:t> cloud, criando um crud e fazendo upload de imagens para S3</a:t>
            </a:r>
            <a:endParaRPr 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nvSpPr>
        <p:spPr>
          <a:xfrm>
            <a:off x="233678" y="197358"/>
            <a:ext cx="9819640" cy="566420"/>
          </a:xfrm>
          <a:prstGeom prst="rect">
            <a:avLst/>
          </a:prstGeom>
        </p:spPr>
        <p:txBody>
          <a:bodyPr vert="horz" wrap="square" lIns="0" tIns="12700" rIns="0" bIns="0" rtlCol="0">
            <a:spAutoFit/>
          </a:bodyPr>
          <a:lstStyle>
            <a:lvl1pPr>
              <a:defRPr sz="9600" b="1" i="0">
                <a:solidFill>
                  <a:schemeClr val="bg1"/>
                </a:solidFill>
                <a:latin typeface="Trebuchet MS"/>
                <a:ea typeface="+mj-ea"/>
                <a:cs typeface="Trebuchet MS"/>
              </a:defRPr>
            </a:lvl1pPr>
          </a:lstStyle>
          <a:p>
            <a:pPr marL="12700">
              <a:lnSpc>
                <a:spcPct val="100000"/>
              </a:lnSpc>
              <a:spcBef>
                <a:spcPts val="100"/>
              </a:spcBef>
            </a:pPr>
            <a:r>
              <a:rPr sz="3600" spc="5" dirty="0"/>
              <a:t>Best</a:t>
            </a:r>
            <a:r>
              <a:rPr sz="3600" spc="-145" dirty="0"/>
              <a:t> </a:t>
            </a:r>
            <a:r>
              <a:rPr sz="3600" spc="-50" dirty="0"/>
              <a:t>Practice</a:t>
            </a:r>
            <a:r>
              <a:rPr sz="3600" spc="-150" dirty="0"/>
              <a:t> </a:t>
            </a:r>
            <a:r>
              <a:rPr sz="3600" spc="500" dirty="0"/>
              <a:t>–</a:t>
            </a:r>
            <a:r>
              <a:rPr sz="3600" spc="-145" dirty="0"/>
              <a:t> </a:t>
            </a:r>
            <a:r>
              <a:rPr sz="3600" spc="75" dirty="0"/>
              <a:t>Deploy</a:t>
            </a:r>
            <a:r>
              <a:rPr sz="3600" spc="-140" dirty="0"/>
              <a:t> </a:t>
            </a:r>
            <a:r>
              <a:rPr sz="3600" spc="45" dirty="0"/>
              <a:t>to</a:t>
            </a:r>
            <a:r>
              <a:rPr sz="3600" spc="-140" dirty="0"/>
              <a:t> </a:t>
            </a:r>
            <a:r>
              <a:rPr sz="3600" spc="50" dirty="0"/>
              <a:t>multiple</a:t>
            </a:r>
            <a:r>
              <a:rPr sz="3600" spc="-145" dirty="0"/>
              <a:t> </a:t>
            </a:r>
            <a:r>
              <a:rPr sz="3600" dirty="0"/>
              <a:t>accounts</a:t>
            </a:r>
            <a:endParaRPr sz="3600"/>
          </a:p>
        </p:txBody>
      </p:sp>
      <p:sp>
        <p:nvSpPr>
          <p:cNvPr id="8" name="object 8"/>
          <p:cNvSpPr txBox="1"/>
          <p:nvPr/>
        </p:nvSpPr>
        <p:spPr>
          <a:xfrm>
            <a:off x="233680" y="1265555"/>
            <a:ext cx="2495550" cy="311150"/>
          </a:xfrm>
          <a:prstGeom prst="rect">
            <a:avLst/>
          </a:prstGeom>
          <a:ln w="25400">
            <a:solidFill>
              <a:schemeClr val="accent4"/>
            </a:solidFill>
          </a:ln>
        </p:spPr>
        <p:txBody>
          <a:bodyPr vert="horz" wrap="square" lIns="0" tIns="3810" rIns="0" bIns="0" rtlCol="0">
            <a:spAutoFit/>
          </a:bodyPr>
          <a:lstStyle/>
          <a:p>
            <a:pPr>
              <a:lnSpc>
                <a:spcPct val="100000"/>
              </a:lnSpc>
              <a:spcBef>
                <a:spcPts val="30"/>
              </a:spcBef>
            </a:pPr>
            <a:r>
              <a:rPr lang="pt-PT" sz="2000" spc="10" dirty="0">
                <a:solidFill>
                  <a:srgbClr val="FFFFFF"/>
                </a:solidFill>
                <a:latin typeface="Trebuchet MS"/>
                <a:cs typeface="Trebuchet MS"/>
                <a:sym typeface="+mn-ea"/>
              </a:rPr>
              <a:t>     Fubuki</a:t>
            </a:r>
            <a:r>
              <a:rPr sz="2000" spc="-60" dirty="0">
                <a:solidFill>
                  <a:srgbClr val="FFFFFF"/>
                </a:solidFill>
                <a:latin typeface="Trebuchet MS"/>
                <a:cs typeface="Trebuchet MS"/>
              </a:rPr>
              <a:t>’s  </a:t>
            </a:r>
            <a:r>
              <a:rPr sz="2000" spc="15" dirty="0">
                <a:solidFill>
                  <a:srgbClr val="FFFFFF"/>
                </a:solidFill>
                <a:latin typeface="Trebuchet MS"/>
                <a:cs typeface="Trebuchet MS"/>
              </a:rPr>
              <a:t>A</a:t>
            </a:r>
            <a:r>
              <a:rPr sz="2000" spc="20" dirty="0">
                <a:solidFill>
                  <a:srgbClr val="FFFFFF"/>
                </a:solidFill>
                <a:latin typeface="Trebuchet MS"/>
                <a:cs typeface="Trebuchet MS"/>
              </a:rPr>
              <a:t>c</a:t>
            </a:r>
            <a:r>
              <a:rPr sz="2000" spc="-80" dirty="0">
                <a:solidFill>
                  <a:srgbClr val="FFFFFF"/>
                </a:solidFill>
                <a:latin typeface="Trebuchet MS"/>
                <a:cs typeface="Trebuchet MS"/>
              </a:rPr>
              <a:t>c</a:t>
            </a:r>
            <a:r>
              <a:rPr sz="2000" spc="90" dirty="0">
                <a:solidFill>
                  <a:srgbClr val="FFFFFF"/>
                </a:solidFill>
                <a:latin typeface="Trebuchet MS"/>
                <a:cs typeface="Trebuchet MS"/>
              </a:rPr>
              <a:t>o</a:t>
            </a:r>
            <a:r>
              <a:rPr sz="2000" spc="55" dirty="0">
                <a:solidFill>
                  <a:srgbClr val="FFFFFF"/>
                </a:solidFill>
                <a:latin typeface="Trebuchet MS"/>
                <a:cs typeface="Trebuchet MS"/>
              </a:rPr>
              <a:t>u</a:t>
            </a:r>
            <a:r>
              <a:rPr sz="2000" spc="95" dirty="0">
                <a:solidFill>
                  <a:srgbClr val="FFFFFF"/>
                </a:solidFill>
                <a:latin typeface="Trebuchet MS"/>
                <a:cs typeface="Trebuchet MS"/>
              </a:rPr>
              <a:t>n</a:t>
            </a:r>
            <a:r>
              <a:rPr sz="2000" spc="-35" dirty="0">
                <a:solidFill>
                  <a:srgbClr val="FFFFFF"/>
                </a:solidFill>
                <a:latin typeface="Trebuchet MS"/>
                <a:cs typeface="Trebuchet MS"/>
              </a:rPr>
              <a:t>t</a:t>
            </a:r>
            <a:endParaRPr sz="2000">
              <a:latin typeface="Trebuchet MS"/>
              <a:cs typeface="Trebuchet MS"/>
            </a:endParaRPr>
          </a:p>
        </p:txBody>
      </p:sp>
      <p:sp>
        <p:nvSpPr>
          <p:cNvPr id="17" name="object 15"/>
          <p:cNvSpPr/>
          <p:nvPr/>
        </p:nvSpPr>
        <p:spPr>
          <a:xfrm>
            <a:off x="1165860" y="1600200"/>
            <a:ext cx="76200" cy="1911350"/>
          </a:xfrm>
          <a:custGeom>
            <a:avLst/>
            <a:gdLst/>
            <a:ahLst/>
            <a:cxnLst/>
            <a:rect l="l" t="t" r="r" b="b"/>
            <a:pathLst>
              <a:path w="76200" h="1911350">
                <a:moveTo>
                  <a:pt x="50800" y="63500"/>
                </a:moveTo>
                <a:lnTo>
                  <a:pt x="25400" y="63500"/>
                </a:lnTo>
                <a:lnTo>
                  <a:pt x="25400" y="1911007"/>
                </a:lnTo>
                <a:lnTo>
                  <a:pt x="50800" y="1911007"/>
                </a:lnTo>
                <a:lnTo>
                  <a:pt x="50800" y="63500"/>
                </a:lnTo>
                <a:close/>
              </a:path>
              <a:path w="76200" h="1911350">
                <a:moveTo>
                  <a:pt x="38100" y="0"/>
                </a:moveTo>
                <a:lnTo>
                  <a:pt x="0" y="76200"/>
                </a:lnTo>
                <a:lnTo>
                  <a:pt x="25400" y="76200"/>
                </a:lnTo>
                <a:lnTo>
                  <a:pt x="25400" y="63500"/>
                </a:lnTo>
                <a:lnTo>
                  <a:pt x="69850" y="63500"/>
                </a:lnTo>
                <a:lnTo>
                  <a:pt x="38100" y="0"/>
                </a:lnTo>
                <a:close/>
              </a:path>
              <a:path w="76200" h="1911350">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18" name="object 16"/>
          <p:cNvSpPr txBox="1"/>
          <p:nvPr/>
        </p:nvSpPr>
        <p:spPr>
          <a:xfrm>
            <a:off x="2981960" y="1265555"/>
            <a:ext cx="2741930" cy="311150"/>
          </a:xfrm>
          <a:prstGeom prst="rect">
            <a:avLst/>
          </a:prstGeom>
          <a:ln w="25400">
            <a:solidFill>
              <a:schemeClr val="accent4"/>
            </a:solidFill>
          </a:ln>
        </p:spPr>
        <p:txBody>
          <a:bodyPr vert="horz" wrap="square" lIns="0" tIns="3810" rIns="0" bIns="0" rtlCol="0">
            <a:spAutoFit/>
          </a:bodyPr>
          <a:lstStyle/>
          <a:p>
            <a:pPr>
              <a:lnSpc>
                <a:spcPct val="100000"/>
              </a:lnSpc>
              <a:spcBef>
                <a:spcPts val="30"/>
              </a:spcBef>
            </a:pPr>
            <a:r>
              <a:rPr lang="pt-PT" sz="2000" spc="-40" dirty="0">
                <a:solidFill>
                  <a:srgbClr val="FFFFFF"/>
                </a:solidFill>
                <a:latin typeface="Trebuchet MS"/>
                <a:cs typeface="Trebuchet MS"/>
                <a:sym typeface="+mn-ea"/>
              </a:rPr>
              <a:t>      Saitama</a:t>
            </a:r>
            <a:r>
              <a:rPr sz="2000" spc="-35" dirty="0">
                <a:solidFill>
                  <a:srgbClr val="FFFFFF"/>
                </a:solidFill>
                <a:latin typeface="Trebuchet MS"/>
                <a:cs typeface="Trebuchet MS"/>
              </a:rPr>
              <a:t>’s  </a:t>
            </a:r>
            <a:r>
              <a:rPr sz="2000" spc="15" dirty="0">
                <a:solidFill>
                  <a:srgbClr val="FFFFFF"/>
                </a:solidFill>
                <a:latin typeface="Trebuchet MS"/>
                <a:cs typeface="Trebuchet MS"/>
              </a:rPr>
              <a:t>A</a:t>
            </a:r>
            <a:r>
              <a:rPr sz="2000" spc="20" dirty="0">
                <a:solidFill>
                  <a:srgbClr val="FFFFFF"/>
                </a:solidFill>
                <a:latin typeface="Trebuchet MS"/>
                <a:cs typeface="Trebuchet MS"/>
              </a:rPr>
              <a:t>c</a:t>
            </a:r>
            <a:r>
              <a:rPr sz="2000" spc="-80" dirty="0">
                <a:solidFill>
                  <a:srgbClr val="FFFFFF"/>
                </a:solidFill>
                <a:latin typeface="Trebuchet MS"/>
                <a:cs typeface="Trebuchet MS"/>
              </a:rPr>
              <a:t>c</a:t>
            </a:r>
            <a:r>
              <a:rPr sz="2000" spc="90" dirty="0">
                <a:solidFill>
                  <a:srgbClr val="FFFFFF"/>
                </a:solidFill>
                <a:latin typeface="Trebuchet MS"/>
                <a:cs typeface="Trebuchet MS"/>
              </a:rPr>
              <a:t>o</a:t>
            </a:r>
            <a:r>
              <a:rPr sz="2000" spc="55" dirty="0">
                <a:solidFill>
                  <a:srgbClr val="FFFFFF"/>
                </a:solidFill>
                <a:latin typeface="Trebuchet MS"/>
                <a:cs typeface="Trebuchet MS"/>
              </a:rPr>
              <a:t>u</a:t>
            </a:r>
            <a:r>
              <a:rPr sz="2000" spc="95" dirty="0">
                <a:solidFill>
                  <a:srgbClr val="FFFFFF"/>
                </a:solidFill>
                <a:latin typeface="Trebuchet MS"/>
                <a:cs typeface="Trebuchet MS"/>
              </a:rPr>
              <a:t>n</a:t>
            </a:r>
            <a:r>
              <a:rPr sz="2000" spc="-35" dirty="0">
                <a:solidFill>
                  <a:srgbClr val="FFFFFF"/>
                </a:solidFill>
                <a:latin typeface="Trebuchet MS"/>
                <a:cs typeface="Trebuchet MS"/>
              </a:rPr>
              <a:t>t</a:t>
            </a:r>
            <a:endParaRPr sz="2000">
              <a:latin typeface="Trebuchet MS"/>
              <a:cs typeface="Trebuchet MS"/>
            </a:endParaRPr>
          </a:p>
        </p:txBody>
      </p:sp>
      <p:sp>
        <p:nvSpPr>
          <p:cNvPr id="21" name="object 19"/>
          <p:cNvSpPr/>
          <p:nvPr/>
        </p:nvSpPr>
        <p:spPr>
          <a:xfrm>
            <a:off x="4162425" y="1591945"/>
            <a:ext cx="76200" cy="1905635"/>
          </a:xfrm>
          <a:custGeom>
            <a:avLst/>
            <a:gdLst/>
            <a:ahLst/>
            <a:cxnLst/>
            <a:rect l="l" t="t" r="r" b="b"/>
            <a:pathLst>
              <a:path w="76200" h="1905635">
                <a:moveTo>
                  <a:pt x="50800" y="63500"/>
                </a:moveTo>
                <a:lnTo>
                  <a:pt x="25400" y="63500"/>
                </a:lnTo>
                <a:lnTo>
                  <a:pt x="25400" y="1905127"/>
                </a:lnTo>
                <a:lnTo>
                  <a:pt x="50800" y="1905127"/>
                </a:lnTo>
                <a:lnTo>
                  <a:pt x="50800" y="63500"/>
                </a:lnTo>
                <a:close/>
              </a:path>
              <a:path w="76200" h="1905635">
                <a:moveTo>
                  <a:pt x="38100" y="0"/>
                </a:moveTo>
                <a:lnTo>
                  <a:pt x="0" y="76200"/>
                </a:lnTo>
                <a:lnTo>
                  <a:pt x="25400" y="76200"/>
                </a:lnTo>
                <a:lnTo>
                  <a:pt x="25400" y="63500"/>
                </a:lnTo>
                <a:lnTo>
                  <a:pt x="69850" y="63500"/>
                </a:lnTo>
                <a:lnTo>
                  <a:pt x="38100" y="0"/>
                </a:lnTo>
                <a:close/>
              </a:path>
              <a:path w="76200" h="1905635">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2" name="object 20"/>
          <p:cNvSpPr/>
          <p:nvPr/>
        </p:nvSpPr>
        <p:spPr>
          <a:xfrm>
            <a:off x="7891145" y="1600200"/>
            <a:ext cx="3545840" cy="1055370"/>
          </a:xfrm>
          <a:custGeom>
            <a:avLst/>
            <a:gdLst/>
            <a:ahLst/>
            <a:cxnLst/>
            <a:rect l="l" t="t" r="r" b="b"/>
            <a:pathLst>
              <a:path w="1974850" h="3540125">
                <a:moveTo>
                  <a:pt x="0" y="0"/>
                </a:moveTo>
                <a:lnTo>
                  <a:pt x="1974541" y="0"/>
                </a:lnTo>
                <a:lnTo>
                  <a:pt x="1974541" y="3539592"/>
                </a:lnTo>
                <a:lnTo>
                  <a:pt x="0" y="3539592"/>
                </a:lnTo>
                <a:lnTo>
                  <a:pt x="0" y="0"/>
                </a:lnTo>
                <a:close/>
              </a:path>
            </a:pathLst>
          </a:custGeom>
          <a:ln w="25400">
            <a:solidFill>
              <a:srgbClr val="00A0C8"/>
            </a:solidFill>
          </a:ln>
        </p:spPr>
        <p:txBody>
          <a:bodyPr wrap="square" lIns="0" tIns="0" rIns="0" bIns="0" rtlCol="0"/>
          <a:lstStyle/>
          <a:p/>
        </p:txBody>
      </p:sp>
      <p:sp>
        <p:nvSpPr>
          <p:cNvPr id="23" name="object 21"/>
          <p:cNvSpPr txBox="1"/>
          <p:nvPr/>
        </p:nvSpPr>
        <p:spPr>
          <a:xfrm>
            <a:off x="712470" y="5436870"/>
            <a:ext cx="1138555" cy="381635"/>
          </a:xfrm>
          <a:prstGeom prst="rect">
            <a:avLst/>
          </a:prstGeom>
        </p:spPr>
        <p:txBody>
          <a:bodyPr vert="horz" wrap="square" lIns="0" tIns="12700" rIns="0" bIns="0" rtlCol="0">
            <a:spAutoFit/>
          </a:bodyPr>
          <a:lstStyle/>
          <a:p>
            <a:pPr marL="12700">
              <a:lnSpc>
                <a:spcPct val="100000"/>
              </a:lnSpc>
              <a:spcBef>
                <a:spcPts val="100"/>
              </a:spcBef>
            </a:pPr>
            <a:r>
              <a:rPr lang="pt-PT" sz="2400" spc="10" dirty="0">
                <a:solidFill>
                  <a:srgbClr val="FFFFFF"/>
                </a:solidFill>
                <a:latin typeface="Trebuchet MS"/>
                <a:cs typeface="Trebuchet MS"/>
              </a:rPr>
              <a:t>Fubuki</a:t>
            </a:r>
            <a:endParaRPr lang="pt-PT" sz="2400">
              <a:latin typeface="Trebuchet MS"/>
              <a:cs typeface="Trebuchet MS"/>
            </a:endParaRPr>
          </a:p>
        </p:txBody>
      </p:sp>
      <p:sp>
        <p:nvSpPr>
          <p:cNvPr id="24" name="object 22"/>
          <p:cNvSpPr txBox="1"/>
          <p:nvPr/>
        </p:nvSpPr>
        <p:spPr>
          <a:xfrm>
            <a:off x="3578860" y="5360035"/>
            <a:ext cx="1177925" cy="458470"/>
          </a:xfrm>
          <a:prstGeom prst="rect">
            <a:avLst/>
          </a:prstGeom>
        </p:spPr>
        <p:txBody>
          <a:bodyPr vert="horz" wrap="square" lIns="0" tIns="12700" rIns="0" bIns="0" rtlCol="0">
            <a:spAutoFit/>
          </a:bodyPr>
          <a:lstStyle/>
          <a:p>
            <a:pPr marL="12700">
              <a:lnSpc>
                <a:spcPct val="100000"/>
              </a:lnSpc>
              <a:spcBef>
                <a:spcPts val="100"/>
              </a:spcBef>
            </a:pPr>
            <a:r>
              <a:rPr lang="pt-PT" sz="2900" spc="-40" dirty="0">
                <a:solidFill>
                  <a:srgbClr val="FFFFFF"/>
                </a:solidFill>
                <a:latin typeface="Trebuchet MS"/>
                <a:cs typeface="Trebuchet MS"/>
              </a:rPr>
              <a:t>Saitama</a:t>
            </a:r>
            <a:endParaRPr lang="pt-PT" sz="2900">
              <a:latin typeface="Trebuchet MS"/>
              <a:cs typeface="Trebuchet MS"/>
            </a:endParaRPr>
          </a:p>
        </p:txBody>
      </p:sp>
      <p:sp>
        <p:nvSpPr>
          <p:cNvPr id="25" name="object 23"/>
          <p:cNvSpPr txBox="1"/>
          <p:nvPr/>
        </p:nvSpPr>
        <p:spPr>
          <a:xfrm>
            <a:off x="8018145" y="1064895"/>
            <a:ext cx="3319145" cy="381635"/>
          </a:xfrm>
          <a:prstGeom prst="rect">
            <a:avLst/>
          </a:prstGeom>
        </p:spPr>
        <p:txBody>
          <a:bodyPr vert="horz" wrap="square" lIns="0" tIns="9525" rIns="0" bIns="0" rtlCol="0">
            <a:spAutoFit/>
          </a:bodyPr>
          <a:lstStyle/>
          <a:p>
            <a:pPr marL="12700" marR="5080" indent="78105" algn="l">
              <a:lnSpc>
                <a:spcPct val="101000"/>
              </a:lnSpc>
              <a:spcBef>
                <a:spcPts val="75"/>
              </a:spcBef>
            </a:pPr>
            <a:r>
              <a:rPr sz="2400" spc="50" dirty="0">
                <a:solidFill>
                  <a:srgbClr val="FFFFFF"/>
                </a:solidFill>
                <a:latin typeface="Trebuchet MS"/>
                <a:cs typeface="Trebuchet MS"/>
              </a:rPr>
              <a:t>Shared</a:t>
            </a:r>
            <a:r>
              <a:rPr lang="pt-PT" sz="2400" spc="50" dirty="0">
                <a:solidFill>
                  <a:srgbClr val="FFFFFF"/>
                </a:solidFill>
                <a:latin typeface="Trebuchet MS"/>
                <a:cs typeface="Trebuchet MS"/>
              </a:rPr>
              <a:t> </a:t>
            </a:r>
            <a:r>
              <a:rPr sz="2400" spc="70" dirty="0">
                <a:solidFill>
                  <a:srgbClr val="FFFFFF"/>
                </a:solidFill>
                <a:latin typeface="Trebuchet MS"/>
                <a:cs typeface="Trebuchet MS"/>
              </a:rPr>
              <a:t>S</a:t>
            </a:r>
            <a:r>
              <a:rPr sz="2400" spc="95" dirty="0">
                <a:solidFill>
                  <a:srgbClr val="FFFFFF"/>
                </a:solidFill>
                <a:latin typeface="Trebuchet MS"/>
                <a:cs typeface="Trebuchet MS"/>
              </a:rPr>
              <a:t>e</a:t>
            </a:r>
            <a:r>
              <a:rPr sz="2400" spc="-40" dirty="0">
                <a:solidFill>
                  <a:srgbClr val="FFFFFF"/>
                </a:solidFill>
                <a:latin typeface="Trebuchet MS"/>
                <a:cs typeface="Trebuchet MS"/>
              </a:rPr>
              <a:t>r</a:t>
            </a:r>
            <a:r>
              <a:rPr sz="2400" spc="45" dirty="0">
                <a:solidFill>
                  <a:srgbClr val="FFFFFF"/>
                </a:solidFill>
                <a:latin typeface="Trebuchet MS"/>
                <a:cs typeface="Trebuchet MS"/>
              </a:rPr>
              <a:t>v</a:t>
            </a:r>
            <a:r>
              <a:rPr sz="2400" spc="-75" dirty="0">
                <a:solidFill>
                  <a:srgbClr val="FFFFFF"/>
                </a:solidFill>
                <a:latin typeface="Trebuchet MS"/>
                <a:cs typeface="Trebuchet MS"/>
              </a:rPr>
              <a:t>i</a:t>
            </a:r>
            <a:r>
              <a:rPr sz="2400" spc="-80" dirty="0">
                <a:solidFill>
                  <a:srgbClr val="FFFFFF"/>
                </a:solidFill>
                <a:latin typeface="Trebuchet MS"/>
                <a:cs typeface="Trebuchet MS"/>
              </a:rPr>
              <a:t>c</a:t>
            </a:r>
            <a:r>
              <a:rPr sz="2400" spc="-35" dirty="0">
                <a:solidFill>
                  <a:srgbClr val="FFFFFF"/>
                </a:solidFill>
                <a:latin typeface="Trebuchet MS"/>
                <a:cs typeface="Trebuchet MS"/>
              </a:rPr>
              <a:t>e</a:t>
            </a:r>
            <a:r>
              <a:rPr sz="2400" spc="50" dirty="0">
                <a:solidFill>
                  <a:srgbClr val="FFFFFF"/>
                </a:solidFill>
                <a:latin typeface="Trebuchet MS"/>
                <a:cs typeface="Trebuchet MS"/>
              </a:rPr>
              <a:t>s </a:t>
            </a:r>
            <a:r>
              <a:rPr sz="2400" spc="15" dirty="0">
                <a:solidFill>
                  <a:srgbClr val="FFFFFF"/>
                </a:solidFill>
                <a:latin typeface="Trebuchet MS"/>
                <a:cs typeface="Trebuchet MS"/>
              </a:rPr>
              <a:t>A</a:t>
            </a:r>
            <a:r>
              <a:rPr sz="2400" spc="20" dirty="0">
                <a:solidFill>
                  <a:srgbClr val="FFFFFF"/>
                </a:solidFill>
                <a:latin typeface="Trebuchet MS"/>
                <a:cs typeface="Trebuchet MS"/>
              </a:rPr>
              <a:t>c</a:t>
            </a:r>
            <a:r>
              <a:rPr sz="2400" spc="-80" dirty="0">
                <a:solidFill>
                  <a:srgbClr val="FFFFFF"/>
                </a:solidFill>
                <a:latin typeface="Trebuchet MS"/>
                <a:cs typeface="Trebuchet MS"/>
              </a:rPr>
              <a:t>c</a:t>
            </a:r>
            <a:r>
              <a:rPr sz="2400" spc="90" dirty="0">
                <a:solidFill>
                  <a:srgbClr val="FFFFFF"/>
                </a:solidFill>
                <a:latin typeface="Trebuchet MS"/>
                <a:cs typeface="Trebuchet MS"/>
              </a:rPr>
              <a:t>o</a:t>
            </a:r>
            <a:r>
              <a:rPr sz="2400" spc="55" dirty="0">
                <a:solidFill>
                  <a:srgbClr val="FFFFFF"/>
                </a:solidFill>
                <a:latin typeface="Trebuchet MS"/>
                <a:cs typeface="Trebuchet MS"/>
              </a:rPr>
              <a:t>u</a:t>
            </a:r>
            <a:r>
              <a:rPr sz="2400" spc="95" dirty="0">
                <a:solidFill>
                  <a:srgbClr val="FFFFFF"/>
                </a:solidFill>
                <a:latin typeface="Trebuchet MS"/>
                <a:cs typeface="Trebuchet MS"/>
              </a:rPr>
              <a:t>n</a:t>
            </a:r>
            <a:r>
              <a:rPr sz="2400" spc="-35" dirty="0">
                <a:solidFill>
                  <a:srgbClr val="FFFFFF"/>
                </a:solidFill>
                <a:latin typeface="Trebuchet MS"/>
                <a:cs typeface="Trebuchet MS"/>
              </a:rPr>
              <a:t>t</a:t>
            </a:r>
            <a:endParaRPr sz="2400">
              <a:latin typeface="Trebuchet MS"/>
              <a:cs typeface="Trebuchet MS"/>
            </a:endParaRPr>
          </a:p>
        </p:txBody>
      </p:sp>
      <p:sp>
        <p:nvSpPr>
          <p:cNvPr id="29" name="object 27"/>
          <p:cNvSpPr txBox="1"/>
          <p:nvPr/>
        </p:nvSpPr>
        <p:spPr>
          <a:xfrm>
            <a:off x="6506578" y="4732464"/>
            <a:ext cx="1641475" cy="1941830"/>
          </a:xfrm>
          <a:prstGeom prst="rect">
            <a:avLst/>
          </a:prstGeom>
          <a:solidFill>
            <a:srgbClr val="232F3E"/>
          </a:solidFill>
          <a:ln w="25400">
            <a:solidFill>
              <a:srgbClr val="FF9900"/>
            </a:solidFill>
          </a:ln>
        </p:spPr>
        <p:txBody>
          <a:bodyPr vert="horz" wrap="square" lIns="0" tIns="6350" rIns="0" bIns="0" rtlCol="0">
            <a:spAutoFit/>
          </a:bodyPr>
          <a:lstStyle/>
          <a:p>
            <a:pPr>
              <a:lnSpc>
                <a:spcPct val="100000"/>
              </a:lnSpc>
              <a:spcBef>
                <a:spcPts val="50"/>
              </a:spcBef>
            </a:pPr>
            <a:endParaRPr sz="3900">
              <a:latin typeface="Times New Roman"/>
              <a:cs typeface="Times New Roman"/>
            </a:endParaRPr>
          </a:p>
          <a:p>
            <a:pPr marL="257175" marR="250825" indent="248920">
              <a:lnSpc>
                <a:spcPct val="101000"/>
              </a:lnSpc>
            </a:pPr>
            <a:r>
              <a:rPr sz="2400" spc="10" dirty="0">
                <a:solidFill>
                  <a:srgbClr val="FFFFFF"/>
                </a:solidFill>
                <a:latin typeface="Trebuchet MS"/>
                <a:cs typeface="Trebuchet MS"/>
              </a:rPr>
              <a:t>Beta  </a:t>
            </a:r>
            <a:r>
              <a:rPr sz="2400" spc="15" dirty="0">
                <a:solidFill>
                  <a:srgbClr val="FFFFFF"/>
                </a:solidFill>
                <a:latin typeface="Trebuchet MS"/>
                <a:cs typeface="Trebuchet MS"/>
              </a:rPr>
              <a:t>A</a:t>
            </a:r>
            <a:r>
              <a:rPr sz="2400" spc="20" dirty="0">
                <a:solidFill>
                  <a:srgbClr val="FFFFFF"/>
                </a:solidFill>
                <a:latin typeface="Trebuchet MS"/>
                <a:cs typeface="Trebuchet MS"/>
              </a:rPr>
              <a:t>c</a:t>
            </a:r>
            <a:r>
              <a:rPr sz="2400" spc="-80" dirty="0">
                <a:solidFill>
                  <a:srgbClr val="FFFFFF"/>
                </a:solidFill>
                <a:latin typeface="Trebuchet MS"/>
                <a:cs typeface="Trebuchet MS"/>
              </a:rPr>
              <a:t>c</a:t>
            </a:r>
            <a:r>
              <a:rPr sz="2400" spc="90" dirty="0">
                <a:solidFill>
                  <a:srgbClr val="FFFFFF"/>
                </a:solidFill>
                <a:latin typeface="Trebuchet MS"/>
                <a:cs typeface="Trebuchet MS"/>
              </a:rPr>
              <a:t>o</a:t>
            </a:r>
            <a:r>
              <a:rPr sz="2400" spc="55" dirty="0">
                <a:solidFill>
                  <a:srgbClr val="FFFFFF"/>
                </a:solidFill>
                <a:latin typeface="Trebuchet MS"/>
                <a:cs typeface="Trebuchet MS"/>
              </a:rPr>
              <a:t>u</a:t>
            </a:r>
            <a:r>
              <a:rPr sz="2400" spc="95" dirty="0">
                <a:solidFill>
                  <a:srgbClr val="FFFFFF"/>
                </a:solidFill>
                <a:latin typeface="Trebuchet MS"/>
                <a:cs typeface="Trebuchet MS"/>
              </a:rPr>
              <a:t>n</a:t>
            </a:r>
            <a:r>
              <a:rPr sz="2400" spc="-35" dirty="0">
                <a:solidFill>
                  <a:srgbClr val="FFFFFF"/>
                </a:solidFill>
                <a:latin typeface="Trebuchet MS"/>
                <a:cs typeface="Trebuchet MS"/>
              </a:rPr>
              <a:t>t</a:t>
            </a:r>
            <a:endParaRPr sz="2400">
              <a:latin typeface="Trebuchet MS"/>
              <a:cs typeface="Trebuchet MS"/>
            </a:endParaRPr>
          </a:p>
        </p:txBody>
      </p:sp>
      <p:sp>
        <p:nvSpPr>
          <p:cNvPr id="30" name="object 28"/>
          <p:cNvSpPr/>
          <p:nvPr/>
        </p:nvSpPr>
        <p:spPr>
          <a:xfrm>
            <a:off x="8469350" y="4730788"/>
            <a:ext cx="1641475" cy="1905635"/>
          </a:xfrm>
          <a:custGeom>
            <a:avLst/>
            <a:gdLst/>
            <a:ahLst/>
            <a:cxnLst/>
            <a:rect l="l" t="t" r="r" b="b"/>
            <a:pathLst>
              <a:path w="1641475" h="1905635">
                <a:moveTo>
                  <a:pt x="0" y="0"/>
                </a:moveTo>
                <a:lnTo>
                  <a:pt x="1640910" y="0"/>
                </a:lnTo>
                <a:lnTo>
                  <a:pt x="1640910" y="1905121"/>
                </a:lnTo>
                <a:lnTo>
                  <a:pt x="0" y="1905121"/>
                </a:lnTo>
                <a:lnTo>
                  <a:pt x="0" y="0"/>
                </a:lnTo>
                <a:close/>
              </a:path>
            </a:pathLst>
          </a:custGeom>
          <a:ln w="25400">
            <a:solidFill>
              <a:srgbClr val="FF9900"/>
            </a:solidFill>
          </a:ln>
        </p:spPr>
        <p:txBody>
          <a:bodyPr wrap="square" lIns="0" tIns="0" rIns="0" bIns="0" rtlCol="0"/>
          <a:lstStyle/>
          <a:p/>
        </p:txBody>
      </p:sp>
      <p:sp>
        <p:nvSpPr>
          <p:cNvPr id="31" name="object 29"/>
          <p:cNvSpPr txBox="1"/>
          <p:nvPr/>
        </p:nvSpPr>
        <p:spPr>
          <a:xfrm>
            <a:off x="8791816" y="5329047"/>
            <a:ext cx="1149985" cy="760095"/>
          </a:xfrm>
          <a:prstGeom prst="rect">
            <a:avLst/>
          </a:prstGeom>
        </p:spPr>
        <p:txBody>
          <a:bodyPr vert="horz" wrap="square" lIns="0" tIns="9525" rIns="0" bIns="0" rtlCol="0">
            <a:spAutoFit/>
          </a:bodyPr>
          <a:lstStyle/>
          <a:p>
            <a:pPr marL="12700" marR="5080" indent="25400">
              <a:lnSpc>
                <a:spcPct val="101000"/>
              </a:lnSpc>
              <a:spcBef>
                <a:spcPts val="75"/>
              </a:spcBef>
            </a:pPr>
            <a:r>
              <a:rPr sz="2400" spc="60" dirty="0">
                <a:solidFill>
                  <a:srgbClr val="FFFFFF"/>
                </a:solidFill>
                <a:latin typeface="Trebuchet MS"/>
                <a:cs typeface="Trebuchet MS"/>
              </a:rPr>
              <a:t>Gamma  </a:t>
            </a:r>
            <a:r>
              <a:rPr sz="2400" spc="15" dirty="0">
                <a:solidFill>
                  <a:srgbClr val="FFFFFF"/>
                </a:solidFill>
                <a:latin typeface="Trebuchet MS"/>
                <a:cs typeface="Trebuchet MS"/>
              </a:rPr>
              <a:t>A</a:t>
            </a:r>
            <a:r>
              <a:rPr sz="2400" spc="20" dirty="0">
                <a:solidFill>
                  <a:srgbClr val="FFFFFF"/>
                </a:solidFill>
                <a:latin typeface="Trebuchet MS"/>
                <a:cs typeface="Trebuchet MS"/>
              </a:rPr>
              <a:t>c</a:t>
            </a:r>
            <a:r>
              <a:rPr sz="2400" spc="-80" dirty="0">
                <a:solidFill>
                  <a:srgbClr val="FFFFFF"/>
                </a:solidFill>
                <a:latin typeface="Trebuchet MS"/>
                <a:cs typeface="Trebuchet MS"/>
              </a:rPr>
              <a:t>c</a:t>
            </a:r>
            <a:r>
              <a:rPr sz="2400" spc="90" dirty="0">
                <a:solidFill>
                  <a:srgbClr val="FFFFFF"/>
                </a:solidFill>
                <a:latin typeface="Trebuchet MS"/>
                <a:cs typeface="Trebuchet MS"/>
              </a:rPr>
              <a:t>o</a:t>
            </a:r>
            <a:r>
              <a:rPr sz="2400" spc="55" dirty="0">
                <a:solidFill>
                  <a:srgbClr val="FFFFFF"/>
                </a:solidFill>
                <a:latin typeface="Trebuchet MS"/>
                <a:cs typeface="Trebuchet MS"/>
              </a:rPr>
              <a:t>u</a:t>
            </a:r>
            <a:r>
              <a:rPr sz="2400" spc="95" dirty="0">
                <a:solidFill>
                  <a:srgbClr val="FFFFFF"/>
                </a:solidFill>
                <a:latin typeface="Trebuchet MS"/>
                <a:cs typeface="Trebuchet MS"/>
              </a:rPr>
              <a:t>n</a:t>
            </a:r>
            <a:r>
              <a:rPr sz="2400" spc="-35" dirty="0">
                <a:solidFill>
                  <a:srgbClr val="FFFFFF"/>
                </a:solidFill>
                <a:latin typeface="Trebuchet MS"/>
                <a:cs typeface="Trebuchet MS"/>
              </a:rPr>
              <a:t>t</a:t>
            </a:r>
            <a:endParaRPr sz="2400">
              <a:latin typeface="Trebuchet MS"/>
              <a:cs typeface="Trebuchet MS"/>
            </a:endParaRPr>
          </a:p>
        </p:txBody>
      </p:sp>
      <p:sp>
        <p:nvSpPr>
          <p:cNvPr id="32" name="object 30"/>
          <p:cNvSpPr txBox="1"/>
          <p:nvPr/>
        </p:nvSpPr>
        <p:spPr>
          <a:xfrm>
            <a:off x="10450563" y="4720005"/>
            <a:ext cx="1641475" cy="1941830"/>
          </a:xfrm>
          <a:prstGeom prst="rect">
            <a:avLst/>
          </a:prstGeom>
          <a:ln w="25400">
            <a:solidFill>
              <a:srgbClr val="FF9900"/>
            </a:solidFill>
          </a:ln>
        </p:spPr>
        <p:txBody>
          <a:bodyPr vert="horz" wrap="square" lIns="0" tIns="0" rIns="0" bIns="0" rtlCol="0">
            <a:spAutoFit/>
          </a:bodyPr>
          <a:lstStyle/>
          <a:p>
            <a:pPr>
              <a:lnSpc>
                <a:spcPct val="100000"/>
              </a:lnSpc>
            </a:pPr>
            <a:endParaRPr sz="3950">
              <a:latin typeface="Times New Roman"/>
              <a:cs typeface="Times New Roman"/>
            </a:endParaRPr>
          </a:p>
          <a:p>
            <a:pPr marL="257175" marR="250825" indent="236220">
              <a:lnSpc>
                <a:spcPct val="101000"/>
              </a:lnSpc>
            </a:pPr>
            <a:r>
              <a:rPr sz="2400" spc="55" dirty="0">
                <a:solidFill>
                  <a:srgbClr val="FFFFFF"/>
                </a:solidFill>
                <a:latin typeface="Trebuchet MS"/>
                <a:cs typeface="Trebuchet MS"/>
              </a:rPr>
              <a:t>Prod  </a:t>
            </a:r>
            <a:r>
              <a:rPr sz="2400" spc="15" dirty="0">
                <a:solidFill>
                  <a:srgbClr val="FFFFFF"/>
                </a:solidFill>
                <a:latin typeface="Trebuchet MS"/>
                <a:cs typeface="Trebuchet MS"/>
              </a:rPr>
              <a:t>A</a:t>
            </a:r>
            <a:r>
              <a:rPr sz="2400" spc="20" dirty="0">
                <a:solidFill>
                  <a:srgbClr val="FFFFFF"/>
                </a:solidFill>
                <a:latin typeface="Trebuchet MS"/>
                <a:cs typeface="Trebuchet MS"/>
              </a:rPr>
              <a:t>c</a:t>
            </a:r>
            <a:r>
              <a:rPr sz="2400" spc="-80" dirty="0">
                <a:solidFill>
                  <a:srgbClr val="FFFFFF"/>
                </a:solidFill>
                <a:latin typeface="Trebuchet MS"/>
                <a:cs typeface="Trebuchet MS"/>
              </a:rPr>
              <a:t>c</a:t>
            </a:r>
            <a:r>
              <a:rPr sz="2400" spc="90" dirty="0">
                <a:solidFill>
                  <a:srgbClr val="FFFFFF"/>
                </a:solidFill>
                <a:latin typeface="Trebuchet MS"/>
                <a:cs typeface="Trebuchet MS"/>
              </a:rPr>
              <a:t>o</a:t>
            </a:r>
            <a:r>
              <a:rPr sz="2400" spc="55" dirty="0">
                <a:solidFill>
                  <a:srgbClr val="FFFFFF"/>
                </a:solidFill>
                <a:latin typeface="Trebuchet MS"/>
                <a:cs typeface="Trebuchet MS"/>
              </a:rPr>
              <a:t>u</a:t>
            </a:r>
            <a:r>
              <a:rPr sz="2400" spc="95" dirty="0">
                <a:solidFill>
                  <a:srgbClr val="FFFFFF"/>
                </a:solidFill>
                <a:latin typeface="Trebuchet MS"/>
                <a:cs typeface="Trebuchet MS"/>
              </a:rPr>
              <a:t>n</a:t>
            </a:r>
            <a:r>
              <a:rPr sz="2400" spc="-35" dirty="0">
                <a:solidFill>
                  <a:srgbClr val="FFFFFF"/>
                </a:solidFill>
                <a:latin typeface="Trebuchet MS"/>
                <a:cs typeface="Trebuchet MS"/>
              </a:rPr>
              <a:t>t</a:t>
            </a:r>
            <a:endParaRPr sz="2400">
              <a:latin typeface="Trebuchet MS"/>
              <a:cs typeface="Trebuchet MS"/>
            </a:endParaRPr>
          </a:p>
        </p:txBody>
      </p:sp>
      <p:sp>
        <p:nvSpPr>
          <p:cNvPr id="42" name="object 40"/>
          <p:cNvSpPr/>
          <p:nvPr/>
        </p:nvSpPr>
        <p:spPr>
          <a:xfrm>
            <a:off x="5504815" y="2416175"/>
            <a:ext cx="1434465" cy="1541145"/>
          </a:xfrm>
          <a:custGeom>
            <a:avLst/>
            <a:gdLst/>
            <a:ahLst/>
            <a:cxnLst/>
            <a:rect l="l" t="t" r="r" b="b"/>
            <a:pathLst>
              <a:path w="1434465" h="1541145">
                <a:moveTo>
                  <a:pt x="1194981" y="0"/>
                </a:moveTo>
                <a:lnTo>
                  <a:pt x="239001" y="0"/>
                </a:lnTo>
                <a:lnTo>
                  <a:pt x="190835" y="4855"/>
                </a:lnTo>
                <a:lnTo>
                  <a:pt x="145973" y="18782"/>
                </a:lnTo>
                <a:lnTo>
                  <a:pt x="105375" y="40819"/>
                </a:lnTo>
                <a:lnTo>
                  <a:pt x="70003" y="70003"/>
                </a:lnTo>
                <a:lnTo>
                  <a:pt x="40819" y="105375"/>
                </a:lnTo>
                <a:lnTo>
                  <a:pt x="18782" y="145973"/>
                </a:lnTo>
                <a:lnTo>
                  <a:pt x="4855" y="190835"/>
                </a:lnTo>
                <a:lnTo>
                  <a:pt x="0" y="239001"/>
                </a:lnTo>
                <a:lnTo>
                  <a:pt x="0" y="1301635"/>
                </a:lnTo>
                <a:lnTo>
                  <a:pt x="4855" y="1349804"/>
                </a:lnTo>
                <a:lnTo>
                  <a:pt x="18782" y="1394668"/>
                </a:lnTo>
                <a:lnTo>
                  <a:pt x="40819" y="1435266"/>
                </a:lnTo>
                <a:lnTo>
                  <a:pt x="70003" y="1470637"/>
                </a:lnTo>
                <a:lnTo>
                  <a:pt x="105375" y="1499821"/>
                </a:lnTo>
                <a:lnTo>
                  <a:pt x="145973" y="1521856"/>
                </a:lnTo>
                <a:lnTo>
                  <a:pt x="190835" y="1535781"/>
                </a:lnTo>
                <a:lnTo>
                  <a:pt x="239001" y="1540637"/>
                </a:lnTo>
                <a:lnTo>
                  <a:pt x="1194981" y="1540637"/>
                </a:lnTo>
                <a:lnTo>
                  <a:pt x="1243146" y="1535781"/>
                </a:lnTo>
                <a:lnTo>
                  <a:pt x="1288008" y="1521856"/>
                </a:lnTo>
                <a:lnTo>
                  <a:pt x="1328606" y="1499821"/>
                </a:lnTo>
                <a:lnTo>
                  <a:pt x="1363978" y="1470637"/>
                </a:lnTo>
                <a:lnTo>
                  <a:pt x="1393163" y="1435266"/>
                </a:lnTo>
                <a:lnTo>
                  <a:pt x="1415199" y="1394668"/>
                </a:lnTo>
                <a:lnTo>
                  <a:pt x="1429126" y="1349804"/>
                </a:lnTo>
                <a:lnTo>
                  <a:pt x="1433982" y="1301635"/>
                </a:lnTo>
                <a:lnTo>
                  <a:pt x="1433982" y="239001"/>
                </a:lnTo>
                <a:lnTo>
                  <a:pt x="1429126" y="190835"/>
                </a:lnTo>
                <a:lnTo>
                  <a:pt x="1415199" y="145973"/>
                </a:lnTo>
                <a:lnTo>
                  <a:pt x="1393163" y="105375"/>
                </a:lnTo>
                <a:lnTo>
                  <a:pt x="1363978" y="70003"/>
                </a:lnTo>
                <a:lnTo>
                  <a:pt x="1328606" y="40819"/>
                </a:lnTo>
                <a:lnTo>
                  <a:pt x="1288008" y="18782"/>
                </a:lnTo>
                <a:lnTo>
                  <a:pt x="1243146" y="4855"/>
                </a:lnTo>
                <a:lnTo>
                  <a:pt x="1194981" y="0"/>
                </a:lnTo>
                <a:close/>
              </a:path>
            </a:pathLst>
          </a:custGeom>
          <a:solidFill>
            <a:srgbClr val="232F3E"/>
          </a:solidFill>
        </p:spPr>
        <p:txBody>
          <a:bodyPr wrap="square" lIns="0" tIns="0" rIns="0" bIns="0" rtlCol="0"/>
          <a:lstStyle/>
          <a:p/>
        </p:txBody>
      </p:sp>
      <p:sp>
        <p:nvSpPr>
          <p:cNvPr id="43" name="object 41"/>
          <p:cNvSpPr/>
          <p:nvPr/>
        </p:nvSpPr>
        <p:spPr>
          <a:xfrm>
            <a:off x="5504815" y="2416175"/>
            <a:ext cx="1434465" cy="1541145"/>
          </a:xfrm>
          <a:custGeom>
            <a:avLst/>
            <a:gdLst/>
            <a:ahLst/>
            <a:cxnLst/>
            <a:rect l="l" t="t" r="r" b="b"/>
            <a:pathLst>
              <a:path w="1434465" h="1541145">
                <a:moveTo>
                  <a:pt x="0" y="239000"/>
                </a:moveTo>
                <a:lnTo>
                  <a:pt x="4855" y="190833"/>
                </a:lnTo>
                <a:lnTo>
                  <a:pt x="18781" y="145970"/>
                </a:lnTo>
                <a:lnTo>
                  <a:pt x="40817" y="105372"/>
                </a:lnTo>
                <a:lnTo>
                  <a:pt x="70001" y="70001"/>
                </a:lnTo>
                <a:lnTo>
                  <a:pt x="105372" y="40817"/>
                </a:lnTo>
                <a:lnTo>
                  <a:pt x="145970" y="18781"/>
                </a:lnTo>
                <a:lnTo>
                  <a:pt x="190833" y="4855"/>
                </a:lnTo>
                <a:lnTo>
                  <a:pt x="239000" y="0"/>
                </a:lnTo>
                <a:lnTo>
                  <a:pt x="1194970" y="0"/>
                </a:lnTo>
                <a:lnTo>
                  <a:pt x="1243138" y="4855"/>
                </a:lnTo>
                <a:lnTo>
                  <a:pt x="1288001" y="18781"/>
                </a:lnTo>
                <a:lnTo>
                  <a:pt x="1328599" y="40817"/>
                </a:lnTo>
                <a:lnTo>
                  <a:pt x="1363970" y="70001"/>
                </a:lnTo>
                <a:lnTo>
                  <a:pt x="1393154" y="105372"/>
                </a:lnTo>
                <a:lnTo>
                  <a:pt x="1415189" y="145970"/>
                </a:lnTo>
                <a:lnTo>
                  <a:pt x="1429115" y="190833"/>
                </a:lnTo>
                <a:lnTo>
                  <a:pt x="1433970" y="239000"/>
                </a:lnTo>
                <a:lnTo>
                  <a:pt x="1433970" y="1301640"/>
                </a:lnTo>
                <a:lnTo>
                  <a:pt x="1429115" y="1349808"/>
                </a:lnTo>
                <a:lnTo>
                  <a:pt x="1415189" y="1394672"/>
                </a:lnTo>
                <a:lnTo>
                  <a:pt x="1393154" y="1435269"/>
                </a:lnTo>
                <a:lnTo>
                  <a:pt x="1363970" y="1470640"/>
                </a:lnTo>
                <a:lnTo>
                  <a:pt x="1328599" y="1499824"/>
                </a:lnTo>
                <a:lnTo>
                  <a:pt x="1288001" y="1521859"/>
                </a:lnTo>
                <a:lnTo>
                  <a:pt x="1243138" y="1535785"/>
                </a:lnTo>
                <a:lnTo>
                  <a:pt x="1194970" y="1540640"/>
                </a:lnTo>
                <a:lnTo>
                  <a:pt x="239000" y="1540640"/>
                </a:lnTo>
                <a:lnTo>
                  <a:pt x="190833" y="1535785"/>
                </a:lnTo>
                <a:lnTo>
                  <a:pt x="145970" y="1521859"/>
                </a:lnTo>
                <a:lnTo>
                  <a:pt x="105372" y="1499824"/>
                </a:lnTo>
                <a:lnTo>
                  <a:pt x="70001" y="1470640"/>
                </a:lnTo>
                <a:lnTo>
                  <a:pt x="40817" y="1435269"/>
                </a:lnTo>
                <a:lnTo>
                  <a:pt x="18781" y="1394672"/>
                </a:lnTo>
                <a:lnTo>
                  <a:pt x="4855" y="1349808"/>
                </a:lnTo>
                <a:lnTo>
                  <a:pt x="0" y="1301640"/>
                </a:lnTo>
                <a:lnTo>
                  <a:pt x="0" y="239000"/>
                </a:lnTo>
                <a:close/>
              </a:path>
            </a:pathLst>
          </a:custGeom>
          <a:ln w="25400">
            <a:solidFill>
              <a:srgbClr val="69AE35"/>
            </a:solidFill>
          </a:ln>
        </p:spPr>
        <p:txBody>
          <a:bodyPr wrap="square" lIns="0" tIns="0" rIns="0" bIns="0" rtlCol="0"/>
          <a:lstStyle/>
          <a:p/>
        </p:txBody>
      </p:sp>
      <p:sp>
        <p:nvSpPr>
          <p:cNvPr id="44" name="object 42"/>
          <p:cNvSpPr txBox="1"/>
          <p:nvPr/>
        </p:nvSpPr>
        <p:spPr>
          <a:xfrm>
            <a:off x="5879617" y="3329431"/>
            <a:ext cx="685165" cy="510540"/>
          </a:xfrm>
          <a:prstGeom prst="rect">
            <a:avLst/>
          </a:prstGeom>
        </p:spPr>
        <p:txBody>
          <a:bodyPr vert="horz" wrap="square" lIns="0" tIns="22860" rIns="0" bIns="0" rtlCol="0">
            <a:spAutoFit/>
          </a:bodyPr>
          <a:lstStyle/>
          <a:p>
            <a:pPr marL="12700" marR="5080" indent="29210">
              <a:lnSpc>
                <a:spcPts val="1900"/>
              </a:lnSpc>
              <a:spcBef>
                <a:spcPts val="180"/>
              </a:spcBef>
            </a:pPr>
            <a:r>
              <a:rPr sz="1600" spc="5" dirty="0">
                <a:solidFill>
                  <a:srgbClr val="FFFFFF"/>
                </a:solidFill>
                <a:latin typeface="Trebuchet MS"/>
                <a:cs typeface="Trebuchet MS"/>
              </a:rPr>
              <a:t>source  </a:t>
            </a:r>
            <a:r>
              <a:rPr sz="1600" dirty="0">
                <a:solidFill>
                  <a:srgbClr val="FFFFFF"/>
                </a:solidFill>
                <a:latin typeface="Trebuchet MS"/>
                <a:cs typeface="Trebuchet MS"/>
              </a:rPr>
              <a:t>co</a:t>
            </a:r>
            <a:r>
              <a:rPr sz="1600" spc="60" dirty="0">
                <a:solidFill>
                  <a:srgbClr val="FFFFFF"/>
                </a:solidFill>
                <a:latin typeface="Trebuchet MS"/>
                <a:cs typeface="Trebuchet MS"/>
              </a:rPr>
              <a:t>n</a:t>
            </a:r>
            <a:r>
              <a:rPr sz="1600" spc="-30" dirty="0">
                <a:solidFill>
                  <a:srgbClr val="FFFFFF"/>
                </a:solidFill>
                <a:latin typeface="Trebuchet MS"/>
                <a:cs typeface="Trebuchet MS"/>
              </a:rPr>
              <a:t>t</a:t>
            </a:r>
            <a:r>
              <a:rPr sz="1600" spc="-25" dirty="0">
                <a:solidFill>
                  <a:srgbClr val="FFFFFF"/>
                </a:solidFill>
                <a:latin typeface="Trebuchet MS"/>
                <a:cs typeface="Trebuchet MS"/>
              </a:rPr>
              <a:t>r</a:t>
            </a:r>
            <a:r>
              <a:rPr sz="1600" spc="60" dirty="0">
                <a:solidFill>
                  <a:srgbClr val="FFFFFF"/>
                </a:solidFill>
                <a:latin typeface="Trebuchet MS"/>
                <a:cs typeface="Trebuchet MS"/>
              </a:rPr>
              <a:t>o</a:t>
            </a:r>
            <a:r>
              <a:rPr sz="1600" spc="-20" dirty="0">
                <a:solidFill>
                  <a:srgbClr val="FFFFFF"/>
                </a:solidFill>
                <a:latin typeface="Trebuchet MS"/>
                <a:cs typeface="Trebuchet MS"/>
              </a:rPr>
              <a:t>l</a:t>
            </a:r>
            <a:endParaRPr sz="1600">
              <a:latin typeface="Trebuchet MS"/>
              <a:cs typeface="Trebuchet MS"/>
            </a:endParaRPr>
          </a:p>
        </p:txBody>
      </p:sp>
      <p:sp>
        <p:nvSpPr>
          <p:cNvPr id="46" name="object 44"/>
          <p:cNvSpPr/>
          <p:nvPr/>
        </p:nvSpPr>
        <p:spPr>
          <a:xfrm>
            <a:off x="5845810" y="2510790"/>
            <a:ext cx="751840" cy="751840"/>
          </a:xfrm>
          <a:prstGeom prst="rect">
            <a:avLst/>
          </a:prstGeom>
          <a:blipFill>
            <a:blip r:embed="rId2" cstate="print"/>
            <a:stretch>
              <a:fillRect/>
            </a:stretch>
          </a:blipFill>
        </p:spPr>
        <p:txBody>
          <a:bodyPr wrap="square" lIns="0" tIns="0" rIns="0" bIns="0" rtlCol="0"/>
          <a:lstStyle/>
          <a:p/>
        </p:txBody>
      </p:sp>
      <p:sp>
        <p:nvSpPr>
          <p:cNvPr id="47" name="object 45"/>
          <p:cNvSpPr/>
          <p:nvPr/>
        </p:nvSpPr>
        <p:spPr>
          <a:xfrm>
            <a:off x="8146415" y="1747520"/>
            <a:ext cx="713105" cy="716280"/>
          </a:xfrm>
          <a:prstGeom prst="rect">
            <a:avLst/>
          </a:prstGeom>
          <a:blipFill>
            <a:blip r:embed="rId3" cstate="print"/>
            <a:stretch>
              <a:fillRect/>
            </a:stretch>
          </a:blipFill>
        </p:spPr>
        <p:txBody>
          <a:bodyPr wrap="square" lIns="0" tIns="0" rIns="0" bIns="0" rtlCol="0"/>
          <a:lstStyle/>
          <a:p/>
        </p:txBody>
      </p:sp>
      <p:sp>
        <p:nvSpPr>
          <p:cNvPr id="48" name="object 46"/>
          <p:cNvSpPr txBox="1"/>
          <p:nvPr/>
        </p:nvSpPr>
        <p:spPr>
          <a:xfrm>
            <a:off x="9412579" y="1971167"/>
            <a:ext cx="76327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Trebuchet MS"/>
                <a:cs typeface="Trebuchet MS"/>
              </a:rPr>
              <a:t>pipeline</a:t>
            </a:r>
            <a:endParaRPr sz="1600">
              <a:latin typeface="Trebuchet MS"/>
              <a:cs typeface="Trebuchet MS"/>
            </a:endParaRPr>
          </a:p>
        </p:txBody>
      </p:sp>
      <p:sp>
        <p:nvSpPr>
          <p:cNvPr id="49" name="object 47"/>
          <p:cNvSpPr/>
          <p:nvPr/>
        </p:nvSpPr>
        <p:spPr>
          <a:xfrm>
            <a:off x="2410586" y="2008505"/>
            <a:ext cx="713232" cy="713232"/>
          </a:xfrm>
          <a:prstGeom prst="rect">
            <a:avLst/>
          </a:prstGeom>
          <a:blipFill>
            <a:blip r:embed="rId4" cstate="print"/>
            <a:stretch>
              <a:fillRect/>
            </a:stretch>
          </a:blipFill>
        </p:spPr>
        <p:txBody>
          <a:bodyPr wrap="square" lIns="0" tIns="0" rIns="0" bIns="0" rtlCol="0"/>
          <a:lstStyle/>
          <a:p/>
        </p:txBody>
      </p:sp>
      <p:sp>
        <p:nvSpPr>
          <p:cNvPr id="50" name="object 48"/>
          <p:cNvSpPr txBox="1"/>
          <p:nvPr/>
        </p:nvSpPr>
        <p:spPr>
          <a:xfrm>
            <a:off x="2142477" y="2768218"/>
            <a:ext cx="124841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cdk</a:t>
            </a:r>
            <a:r>
              <a:rPr sz="1600" spc="-90" dirty="0">
                <a:solidFill>
                  <a:srgbClr val="FF9A8F"/>
                </a:solidFill>
                <a:latin typeface="Courier New"/>
                <a:cs typeface="Courier New"/>
              </a:rPr>
              <a:t> </a:t>
            </a:r>
            <a:r>
              <a:rPr sz="1600" dirty="0">
                <a:solidFill>
                  <a:srgbClr val="FF9A8F"/>
                </a:solidFill>
                <a:latin typeface="Courier New"/>
                <a:cs typeface="Courier New"/>
              </a:rPr>
              <a:t>deploy</a:t>
            </a:r>
            <a:endParaRPr sz="1600">
              <a:latin typeface="Courier New"/>
              <a:cs typeface="Courier New"/>
            </a:endParaRPr>
          </a:p>
        </p:txBody>
      </p:sp>
      <p:sp>
        <p:nvSpPr>
          <p:cNvPr id="52" name="object 49"/>
          <p:cNvSpPr txBox="1"/>
          <p:nvPr/>
        </p:nvSpPr>
        <p:spPr>
          <a:xfrm>
            <a:off x="5082095" y="4780914"/>
            <a:ext cx="10033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git</a:t>
            </a:r>
            <a:r>
              <a:rPr sz="1600" spc="-90" dirty="0">
                <a:solidFill>
                  <a:srgbClr val="FF9A8F"/>
                </a:solidFill>
                <a:latin typeface="Courier New"/>
                <a:cs typeface="Courier New"/>
              </a:rPr>
              <a:t> </a:t>
            </a:r>
            <a:r>
              <a:rPr sz="1600" dirty="0">
                <a:solidFill>
                  <a:srgbClr val="FF9A8F"/>
                </a:solidFill>
                <a:latin typeface="Courier New"/>
                <a:cs typeface="Courier New"/>
              </a:rPr>
              <a:t>push</a:t>
            </a:r>
            <a:endParaRPr sz="1600">
              <a:latin typeface="Courier New"/>
              <a:cs typeface="Courier New"/>
            </a:endParaRPr>
          </a:p>
        </p:txBody>
      </p:sp>
      <p:pic>
        <p:nvPicPr>
          <p:cNvPr id="57" name="Picture 56"/>
          <p:cNvPicPr>
            <a:picLocks noChangeAspect="1"/>
          </p:cNvPicPr>
          <p:nvPr/>
        </p:nvPicPr>
        <p:blipFill>
          <a:blip r:embed="rId5"/>
          <a:stretch>
            <a:fillRect/>
          </a:stretch>
        </p:blipFill>
        <p:spPr>
          <a:xfrm>
            <a:off x="513080" y="3511550"/>
            <a:ext cx="1537335" cy="1804670"/>
          </a:xfrm>
          <a:prstGeom prst="rect">
            <a:avLst/>
          </a:prstGeom>
        </p:spPr>
      </p:pic>
      <p:pic>
        <p:nvPicPr>
          <p:cNvPr id="59" name="Picture 58"/>
          <p:cNvPicPr>
            <a:picLocks noChangeAspect="1"/>
          </p:cNvPicPr>
          <p:nvPr/>
        </p:nvPicPr>
        <p:blipFill>
          <a:blip r:embed="rId6"/>
          <a:stretch>
            <a:fillRect/>
          </a:stretch>
        </p:blipFill>
        <p:spPr>
          <a:xfrm>
            <a:off x="3390900" y="3513455"/>
            <a:ext cx="1553845" cy="1805940"/>
          </a:xfrm>
          <a:prstGeom prst="rect">
            <a:avLst/>
          </a:prstGeom>
        </p:spPr>
      </p:pic>
      <p:cxnSp>
        <p:nvCxnSpPr>
          <p:cNvPr id="61" name="Elbow Connector 60"/>
          <p:cNvCxnSpPr/>
          <p:nvPr/>
        </p:nvCxnSpPr>
        <p:spPr>
          <a:xfrm flipV="1">
            <a:off x="4944745" y="3925570"/>
            <a:ext cx="1277620" cy="1245870"/>
          </a:xfrm>
          <a:prstGeom prst="bentConnector3">
            <a:avLst>
              <a:gd name="adj1" fmla="val 99254"/>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46" idx="0"/>
          </p:cNvCxnSpPr>
          <p:nvPr/>
        </p:nvCxnSpPr>
        <p:spPr>
          <a:xfrm rot="16200000">
            <a:off x="6786245" y="1406525"/>
            <a:ext cx="539750" cy="1669415"/>
          </a:xfrm>
          <a:prstGeom prst="bentConnector2">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29" idx="0"/>
          </p:cNvCxnSpPr>
          <p:nvPr/>
        </p:nvCxnSpPr>
        <p:spPr>
          <a:xfrm rot="5400000">
            <a:off x="6892925" y="3089910"/>
            <a:ext cx="2077085" cy="1207770"/>
          </a:xfrm>
          <a:prstGeom prst="bentConnector3">
            <a:avLst>
              <a:gd name="adj1" fmla="val 5000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5400000">
            <a:off x="10264140" y="3693795"/>
            <a:ext cx="2014855" cy="37465"/>
          </a:xfrm>
          <a:prstGeom prst="bentConnector3">
            <a:avLst>
              <a:gd name="adj1" fmla="val -104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5400000" flipV="1">
            <a:off x="8511540" y="3604260"/>
            <a:ext cx="1989455" cy="139700"/>
          </a:xfrm>
          <a:prstGeom prst="bentConnector3">
            <a:avLst>
              <a:gd name="adj1" fmla="val -1037"/>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7" name="object 7"/>
          <p:cNvGrpSpPr/>
          <p:nvPr/>
        </p:nvGrpSpPr>
        <p:grpSpPr>
          <a:xfrm>
            <a:off x="1843618" y="2890035"/>
            <a:ext cx="564621" cy="790046"/>
            <a:chOff x="2212342" y="3468042"/>
            <a:chExt cx="677545" cy="948055"/>
          </a:xfrm>
        </p:grpSpPr>
        <p:sp>
          <p:nvSpPr>
            <p:cNvPr id="8" name="object 8"/>
            <p:cNvSpPr/>
            <p:nvPr/>
          </p:nvSpPr>
          <p:spPr>
            <a:xfrm>
              <a:off x="2402194" y="3477567"/>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9" name="object 9"/>
            <p:cNvSpPr/>
            <p:nvPr/>
          </p:nvSpPr>
          <p:spPr>
            <a:xfrm>
              <a:off x="2221867" y="3966802"/>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10" name="object 10"/>
          <p:cNvGrpSpPr/>
          <p:nvPr/>
        </p:nvGrpSpPr>
        <p:grpSpPr>
          <a:xfrm>
            <a:off x="2333563" y="3303282"/>
            <a:ext cx="2819399" cy="2359554"/>
            <a:chOff x="2800275" y="3963938"/>
            <a:chExt cx="3383279" cy="2831465"/>
          </a:xfrm>
        </p:grpSpPr>
        <p:sp>
          <p:nvSpPr>
            <p:cNvPr id="11" name="object 11"/>
            <p:cNvSpPr/>
            <p:nvPr/>
          </p:nvSpPr>
          <p:spPr>
            <a:xfrm>
              <a:off x="2856663" y="4667963"/>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2" name="object 12"/>
            <p:cNvSpPr/>
            <p:nvPr/>
          </p:nvSpPr>
          <p:spPr>
            <a:xfrm>
              <a:off x="3051608" y="4057537"/>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3" name="object 13"/>
            <p:cNvSpPr/>
            <p:nvPr/>
          </p:nvSpPr>
          <p:spPr>
            <a:xfrm>
              <a:off x="2959000" y="3973463"/>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4" name="object 14"/>
            <p:cNvSpPr/>
            <p:nvPr/>
          </p:nvSpPr>
          <p:spPr>
            <a:xfrm>
              <a:off x="3270164" y="4189244"/>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5" name="object 15"/>
            <p:cNvSpPr/>
            <p:nvPr/>
          </p:nvSpPr>
          <p:spPr>
            <a:xfrm>
              <a:off x="2809800" y="6701487"/>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6" name="object 16"/>
            <p:cNvSpPr/>
            <p:nvPr/>
          </p:nvSpPr>
          <p:spPr>
            <a:xfrm>
              <a:off x="3004745" y="6091061"/>
              <a:ext cx="802005" cy="540385"/>
            </a:xfrm>
            <a:custGeom>
              <a:avLst/>
              <a:gdLst/>
              <a:ahLst/>
              <a:cxnLst/>
              <a:rect l="l" t="t" r="r" b="b"/>
              <a:pathLst>
                <a:path w="802004" h="540384">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7" name="object 17"/>
            <p:cNvSpPr/>
            <p:nvPr/>
          </p:nvSpPr>
          <p:spPr>
            <a:xfrm>
              <a:off x="2912137" y="6006987"/>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8" name="object 18"/>
            <p:cNvSpPr/>
            <p:nvPr/>
          </p:nvSpPr>
          <p:spPr>
            <a:xfrm>
              <a:off x="3223301" y="6222768"/>
              <a:ext cx="389255" cy="294640"/>
            </a:xfrm>
            <a:custGeom>
              <a:avLst/>
              <a:gdLst/>
              <a:ahLst/>
              <a:cxnLst/>
              <a:rect l="l" t="t" r="r" b="b"/>
              <a:pathLst>
                <a:path w="389254" h="294640">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9" name="object 19"/>
            <p:cNvSpPr/>
            <p:nvPr/>
          </p:nvSpPr>
          <p:spPr>
            <a:xfrm>
              <a:off x="3987901" y="4674018"/>
              <a:ext cx="2195830" cy="1683385"/>
            </a:xfrm>
            <a:custGeom>
              <a:avLst/>
              <a:gdLst/>
              <a:ahLst/>
              <a:cxnLst/>
              <a:rect l="l" t="t" r="r" b="b"/>
              <a:pathLst>
                <a:path w="2195829" h="1683385">
                  <a:moveTo>
                    <a:pt x="2160425" y="26795"/>
                  </a:moveTo>
                  <a:lnTo>
                    <a:pt x="2138544" y="29543"/>
                  </a:lnTo>
                  <a:lnTo>
                    <a:pt x="0" y="1665300"/>
                  </a:lnTo>
                  <a:lnTo>
                    <a:pt x="13500" y="1682953"/>
                  </a:lnTo>
                  <a:lnTo>
                    <a:pt x="2152045" y="47196"/>
                  </a:lnTo>
                  <a:lnTo>
                    <a:pt x="2160425" y="26795"/>
                  </a:lnTo>
                  <a:close/>
                </a:path>
                <a:path w="2195829" h="1683385">
                  <a:moveTo>
                    <a:pt x="2193571" y="4571"/>
                  </a:moveTo>
                  <a:lnTo>
                    <a:pt x="2171192" y="4571"/>
                  </a:lnTo>
                  <a:lnTo>
                    <a:pt x="2184692" y="22225"/>
                  </a:lnTo>
                  <a:lnTo>
                    <a:pt x="2152045" y="47196"/>
                  </a:lnTo>
                  <a:lnTo>
                    <a:pt x="2131809" y="96456"/>
                  </a:lnTo>
                  <a:lnTo>
                    <a:pt x="2134514" y="102946"/>
                  </a:lnTo>
                  <a:lnTo>
                    <a:pt x="2145868" y="107607"/>
                  </a:lnTo>
                  <a:lnTo>
                    <a:pt x="2152357" y="104901"/>
                  </a:lnTo>
                  <a:lnTo>
                    <a:pt x="2193571" y="4571"/>
                  </a:lnTo>
                  <a:close/>
                </a:path>
                <a:path w="2195829" h="1683385">
                  <a:moveTo>
                    <a:pt x="2174717" y="9182"/>
                  </a:moveTo>
                  <a:lnTo>
                    <a:pt x="2167661" y="9182"/>
                  </a:lnTo>
                  <a:lnTo>
                    <a:pt x="2179320" y="24422"/>
                  </a:lnTo>
                  <a:lnTo>
                    <a:pt x="2160425" y="26795"/>
                  </a:lnTo>
                  <a:lnTo>
                    <a:pt x="2152045" y="47196"/>
                  </a:lnTo>
                  <a:lnTo>
                    <a:pt x="2184692" y="22225"/>
                  </a:lnTo>
                  <a:lnTo>
                    <a:pt x="2174717" y="9182"/>
                  </a:lnTo>
                  <a:close/>
                </a:path>
                <a:path w="2195829" h="1683385">
                  <a:moveTo>
                    <a:pt x="2195449" y="0"/>
                  </a:moveTo>
                  <a:lnTo>
                    <a:pt x="2082927" y="14122"/>
                  </a:lnTo>
                  <a:lnTo>
                    <a:pt x="2078609" y="19685"/>
                  </a:lnTo>
                  <a:lnTo>
                    <a:pt x="2080145" y="31864"/>
                  </a:lnTo>
                  <a:lnTo>
                    <a:pt x="2085695" y="36182"/>
                  </a:lnTo>
                  <a:lnTo>
                    <a:pt x="2138544" y="29543"/>
                  </a:lnTo>
                  <a:lnTo>
                    <a:pt x="2171192" y="4571"/>
                  </a:lnTo>
                  <a:lnTo>
                    <a:pt x="2193571" y="4571"/>
                  </a:lnTo>
                  <a:lnTo>
                    <a:pt x="2195449" y="0"/>
                  </a:lnTo>
                  <a:close/>
                </a:path>
                <a:path w="2195829" h="1683385">
                  <a:moveTo>
                    <a:pt x="2171192" y="4571"/>
                  </a:moveTo>
                  <a:lnTo>
                    <a:pt x="2138544" y="29543"/>
                  </a:lnTo>
                  <a:lnTo>
                    <a:pt x="2160425" y="26795"/>
                  </a:lnTo>
                  <a:lnTo>
                    <a:pt x="2167661" y="9182"/>
                  </a:lnTo>
                  <a:lnTo>
                    <a:pt x="2174717" y="9182"/>
                  </a:lnTo>
                  <a:lnTo>
                    <a:pt x="2171192" y="4571"/>
                  </a:lnTo>
                  <a:close/>
                </a:path>
                <a:path w="2195829" h="1683385">
                  <a:moveTo>
                    <a:pt x="2167661" y="9182"/>
                  </a:moveTo>
                  <a:lnTo>
                    <a:pt x="2160425" y="26795"/>
                  </a:lnTo>
                  <a:lnTo>
                    <a:pt x="2179320" y="24422"/>
                  </a:lnTo>
                  <a:lnTo>
                    <a:pt x="2167661" y="9182"/>
                  </a:lnTo>
                  <a:close/>
                </a:path>
              </a:pathLst>
            </a:custGeom>
            <a:solidFill>
              <a:srgbClr val="FF9900"/>
            </a:solidFill>
          </p:spPr>
          <p:txBody>
            <a:bodyPr wrap="square" lIns="0" tIns="0" rIns="0" bIns="0" rtlCol="0"/>
            <a:lstStyle/>
            <a:p>
              <a:endParaRPr sz="1500"/>
            </a:p>
          </p:txBody>
        </p:sp>
      </p:grpSp>
      <p:sp>
        <p:nvSpPr>
          <p:cNvPr id="20" name="object 20"/>
          <p:cNvSpPr/>
          <p:nvPr/>
        </p:nvSpPr>
        <p:spPr>
          <a:xfrm>
            <a:off x="8666480" y="2824480"/>
            <a:ext cx="1404620" cy="1404620"/>
          </a:xfrm>
          <a:prstGeom prst="rect">
            <a:avLst/>
          </a:prstGeom>
          <a:blipFill>
            <a:blip r:embed="rId2" cstate="print"/>
            <a:stretch>
              <a:fillRect/>
            </a:stretch>
          </a:blipFill>
        </p:spPr>
        <p:txBody>
          <a:bodyPr wrap="square" lIns="0" tIns="0" rIns="0" bIns="0" rtlCol="0"/>
          <a:lstStyle/>
          <a:p>
            <a:endParaRPr sz="1500"/>
          </a:p>
        </p:txBody>
      </p:sp>
      <p:sp>
        <p:nvSpPr>
          <p:cNvPr id="21" name="object 21"/>
          <p:cNvSpPr/>
          <p:nvPr/>
        </p:nvSpPr>
        <p:spPr>
          <a:xfrm>
            <a:off x="5316220" y="2783840"/>
            <a:ext cx="1404619" cy="1404620"/>
          </a:xfrm>
          <a:prstGeom prst="rect">
            <a:avLst/>
          </a:prstGeom>
          <a:blipFill>
            <a:blip r:embed="rId3" cstate="print"/>
            <a:stretch>
              <a:fillRect/>
            </a:stretch>
          </a:blipFill>
        </p:spPr>
        <p:txBody>
          <a:bodyPr wrap="square" lIns="0" tIns="0" rIns="0" bIns="0" rtlCol="0"/>
          <a:lstStyle/>
          <a:p>
            <a:endParaRPr sz="1500"/>
          </a:p>
        </p:txBody>
      </p:sp>
      <p:sp>
        <p:nvSpPr>
          <p:cNvPr id="22" name="object 22"/>
          <p:cNvSpPr/>
          <p:nvPr/>
        </p:nvSpPr>
        <p:spPr>
          <a:xfrm>
            <a:off x="3490373" y="34380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sp>
        <p:nvSpPr>
          <p:cNvPr id="23" name="object 23"/>
          <p:cNvSpPr/>
          <p:nvPr/>
        </p:nvSpPr>
        <p:spPr>
          <a:xfrm>
            <a:off x="6836611" y="34380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grpSp>
        <p:nvGrpSpPr>
          <p:cNvPr id="24" name="object 24"/>
          <p:cNvGrpSpPr/>
          <p:nvPr/>
        </p:nvGrpSpPr>
        <p:grpSpPr>
          <a:xfrm>
            <a:off x="1881728" y="1213730"/>
            <a:ext cx="564621" cy="790046"/>
            <a:chOff x="2258074" y="1456476"/>
            <a:chExt cx="677545" cy="948055"/>
          </a:xfrm>
        </p:grpSpPr>
        <p:sp>
          <p:nvSpPr>
            <p:cNvPr id="25" name="object 25"/>
            <p:cNvSpPr/>
            <p:nvPr/>
          </p:nvSpPr>
          <p:spPr>
            <a:xfrm>
              <a:off x="2447927" y="1466001"/>
              <a:ext cx="478155" cy="478155"/>
            </a:xfrm>
            <a:custGeom>
              <a:avLst/>
              <a:gdLst/>
              <a:ahLst/>
              <a:cxnLst/>
              <a:rect l="l" t="t" r="r" b="b"/>
              <a:pathLst>
                <a:path w="478155" h="478155">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26" name="object 26"/>
            <p:cNvSpPr/>
            <p:nvPr/>
          </p:nvSpPr>
          <p:spPr>
            <a:xfrm>
              <a:off x="2267599" y="1955236"/>
              <a:ext cx="650875" cy="439420"/>
            </a:xfrm>
            <a:custGeom>
              <a:avLst/>
              <a:gdLst/>
              <a:ahLst/>
              <a:cxnLst/>
              <a:rect l="l" t="t" r="r" b="b"/>
              <a:pathLst>
                <a:path w="650875" h="439419">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27" name="object 27"/>
          <p:cNvGrpSpPr/>
          <p:nvPr/>
        </p:nvGrpSpPr>
        <p:grpSpPr>
          <a:xfrm>
            <a:off x="2410726" y="1626978"/>
            <a:ext cx="2754313" cy="1469496"/>
            <a:chOff x="2892871" y="1952373"/>
            <a:chExt cx="3305175" cy="1763395"/>
          </a:xfrm>
        </p:grpSpPr>
        <p:sp>
          <p:nvSpPr>
            <p:cNvPr id="28" name="object 28"/>
            <p:cNvSpPr/>
            <p:nvPr/>
          </p:nvSpPr>
          <p:spPr>
            <a:xfrm>
              <a:off x="2902396" y="2656397"/>
              <a:ext cx="1172210" cy="84455"/>
            </a:xfrm>
            <a:custGeom>
              <a:avLst/>
              <a:gdLst/>
              <a:ahLst/>
              <a:cxnLst/>
              <a:rect l="l" t="t" r="r" b="b"/>
              <a:pathLst>
                <a:path w="1172210" h="84455">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29" name="object 29"/>
            <p:cNvSpPr/>
            <p:nvPr/>
          </p:nvSpPr>
          <p:spPr>
            <a:xfrm>
              <a:off x="3097341" y="2045972"/>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30" name="object 30"/>
            <p:cNvSpPr/>
            <p:nvPr/>
          </p:nvSpPr>
          <p:spPr>
            <a:xfrm>
              <a:off x="3004745" y="1961898"/>
              <a:ext cx="971550" cy="687705"/>
            </a:xfrm>
            <a:custGeom>
              <a:avLst/>
              <a:gdLst/>
              <a:ahLst/>
              <a:cxnLst/>
              <a:rect l="l" t="t" r="r" b="b"/>
              <a:pathLst>
                <a:path w="971550" h="687705">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31" name="object 31"/>
            <p:cNvSpPr/>
            <p:nvPr/>
          </p:nvSpPr>
          <p:spPr>
            <a:xfrm>
              <a:off x="3315909" y="2177679"/>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32" name="object 32"/>
            <p:cNvSpPr/>
            <p:nvPr/>
          </p:nvSpPr>
          <p:spPr>
            <a:xfrm>
              <a:off x="4108335" y="2293848"/>
              <a:ext cx="2089785" cy="1421765"/>
            </a:xfrm>
            <a:custGeom>
              <a:avLst/>
              <a:gdLst/>
              <a:ahLst/>
              <a:cxnLst/>
              <a:rect l="l" t="t" r="r" b="b"/>
              <a:pathLst>
                <a:path w="2089785" h="1421764">
                  <a:moveTo>
                    <a:pt x="1977999" y="1391513"/>
                  </a:moveTo>
                  <a:lnTo>
                    <a:pt x="1972703" y="1396136"/>
                  </a:lnTo>
                  <a:lnTo>
                    <a:pt x="1971865" y="1408379"/>
                  </a:lnTo>
                  <a:lnTo>
                    <a:pt x="1976501" y="1413687"/>
                  </a:lnTo>
                  <a:lnTo>
                    <a:pt x="2089645" y="1421345"/>
                  </a:lnTo>
                  <a:lnTo>
                    <a:pt x="2088122" y="1418170"/>
                  </a:lnTo>
                  <a:lnTo>
                    <a:pt x="2065159" y="1418170"/>
                  </a:lnTo>
                  <a:lnTo>
                    <a:pt x="2031128" y="1395104"/>
                  </a:lnTo>
                  <a:lnTo>
                    <a:pt x="1977999" y="1391513"/>
                  </a:lnTo>
                  <a:close/>
                </a:path>
                <a:path w="2089785" h="1421764">
                  <a:moveTo>
                    <a:pt x="2031128" y="1395104"/>
                  </a:moveTo>
                  <a:lnTo>
                    <a:pt x="2065159" y="1418170"/>
                  </a:lnTo>
                  <a:lnTo>
                    <a:pt x="2068134" y="1413776"/>
                  </a:lnTo>
                  <a:lnTo>
                    <a:pt x="2061362" y="1413776"/>
                  </a:lnTo>
                  <a:lnTo>
                    <a:pt x="2053123" y="1396591"/>
                  </a:lnTo>
                  <a:lnTo>
                    <a:pt x="2031128" y="1395104"/>
                  </a:lnTo>
                  <a:close/>
                </a:path>
                <a:path w="2089785" h="1421764">
                  <a:moveTo>
                    <a:pt x="2033981" y="1316748"/>
                  </a:moveTo>
                  <a:lnTo>
                    <a:pt x="2022906" y="1322057"/>
                  </a:lnTo>
                  <a:lnTo>
                    <a:pt x="2020570" y="1328686"/>
                  </a:lnTo>
                  <a:lnTo>
                    <a:pt x="2043589" y="1376703"/>
                  </a:lnTo>
                  <a:lnTo>
                    <a:pt x="2077618" y="1399768"/>
                  </a:lnTo>
                  <a:lnTo>
                    <a:pt x="2065159" y="1418170"/>
                  </a:lnTo>
                  <a:lnTo>
                    <a:pt x="2088122" y="1418170"/>
                  </a:lnTo>
                  <a:lnTo>
                    <a:pt x="2040623" y="1319085"/>
                  </a:lnTo>
                  <a:lnTo>
                    <a:pt x="2033981" y="1316748"/>
                  </a:lnTo>
                  <a:close/>
                </a:path>
                <a:path w="2089785" h="1421764">
                  <a:moveTo>
                    <a:pt x="2053123" y="1396591"/>
                  </a:moveTo>
                  <a:lnTo>
                    <a:pt x="2061362" y="1413776"/>
                  </a:lnTo>
                  <a:lnTo>
                    <a:pt x="2072132" y="1397876"/>
                  </a:lnTo>
                  <a:lnTo>
                    <a:pt x="2053123" y="1396591"/>
                  </a:lnTo>
                  <a:close/>
                </a:path>
                <a:path w="2089785" h="1421764">
                  <a:moveTo>
                    <a:pt x="2043589" y="1376703"/>
                  </a:moveTo>
                  <a:lnTo>
                    <a:pt x="2053123" y="1396591"/>
                  </a:lnTo>
                  <a:lnTo>
                    <a:pt x="2072132" y="1397876"/>
                  </a:lnTo>
                  <a:lnTo>
                    <a:pt x="2061362" y="1413776"/>
                  </a:lnTo>
                  <a:lnTo>
                    <a:pt x="2068134" y="1413776"/>
                  </a:lnTo>
                  <a:lnTo>
                    <a:pt x="2077618" y="1399768"/>
                  </a:lnTo>
                  <a:lnTo>
                    <a:pt x="2043589" y="1376703"/>
                  </a:lnTo>
                  <a:close/>
                </a:path>
                <a:path w="2089785" h="1421764">
                  <a:moveTo>
                    <a:pt x="12471" y="0"/>
                  </a:moveTo>
                  <a:lnTo>
                    <a:pt x="0" y="18402"/>
                  </a:lnTo>
                  <a:lnTo>
                    <a:pt x="2031128" y="1395104"/>
                  </a:lnTo>
                  <a:lnTo>
                    <a:pt x="2053123" y="1396591"/>
                  </a:lnTo>
                  <a:lnTo>
                    <a:pt x="2043589" y="1376703"/>
                  </a:lnTo>
                  <a:lnTo>
                    <a:pt x="12471" y="0"/>
                  </a:lnTo>
                  <a:close/>
                </a:path>
              </a:pathLst>
            </a:custGeom>
            <a:solidFill>
              <a:srgbClr val="FF9900"/>
            </a:solidFill>
          </p:spPr>
          <p:txBody>
            <a:bodyPr wrap="square" lIns="0" tIns="0" rIns="0" bIns="0" rtlCol="0"/>
            <a:lstStyle/>
            <a:p>
              <a:endParaRPr sz="1500"/>
            </a:p>
          </p:txBody>
        </p:sp>
      </p:grpSp>
      <p:grpSp>
        <p:nvGrpSpPr>
          <p:cNvPr id="33" name="object 33"/>
          <p:cNvGrpSpPr/>
          <p:nvPr/>
        </p:nvGrpSpPr>
        <p:grpSpPr>
          <a:xfrm>
            <a:off x="1804566" y="4584648"/>
            <a:ext cx="564621" cy="790046"/>
            <a:chOff x="2165479" y="5501578"/>
            <a:chExt cx="677545" cy="948055"/>
          </a:xfrm>
        </p:grpSpPr>
        <p:sp>
          <p:nvSpPr>
            <p:cNvPr id="34" name="object 34"/>
            <p:cNvSpPr/>
            <p:nvPr/>
          </p:nvSpPr>
          <p:spPr>
            <a:xfrm>
              <a:off x="2355331" y="5511103"/>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35" name="object 35"/>
            <p:cNvSpPr/>
            <p:nvPr/>
          </p:nvSpPr>
          <p:spPr>
            <a:xfrm>
              <a:off x="2175004" y="6000326"/>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sp>
        <p:nvSpPr>
          <p:cNvPr id="36" name="object 36"/>
          <p:cNvSpPr txBox="1">
            <a:spLocks noGrp="1"/>
          </p:cNvSpPr>
          <p:nvPr>
            <p:ph type="title"/>
          </p:nvPr>
        </p:nvSpPr>
        <p:spPr>
          <a:xfrm>
            <a:off x="522817" y="151871"/>
            <a:ext cx="4851929" cy="497205"/>
          </a:xfrm>
          <a:prstGeom prst="rect">
            <a:avLst/>
          </a:prstGeom>
        </p:spPr>
        <p:txBody>
          <a:bodyPr vert="horz" wrap="square" lIns="0" tIns="10583" rIns="0" bIns="0" rtlCol="0">
            <a:spAutoFit/>
          </a:bodyPr>
          <a:lstStyle/>
          <a:p>
            <a:pPr marL="12700">
              <a:lnSpc>
                <a:spcPct val="100000"/>
              </a:lnSpc>
              <a:spcBef>
                <a:spcPts val="100"/>
              </a:spcBef>
            </a:pPr>
            <a:r>
              <a:rPr sz="3165" spc="45" dirty="0">
                <a:solidFill>
                  <a:schemeClr val="bg1"/>
                </a:solidFill>
              </a:rPr>
              <a:t>Application</a:t>
            </a:r>
            <a:r>
              <a:rPr sz="3165" spc="-185" dirty="0">
                <a:solidFill>
                  <a:schemeClr val="bg1"/>
                </a:solidFill>
              </a:rPr>
              <a:t> </a:t>
            </a:r>
            <a:r>
              <a:rPr sz="3165" spc="40" dirty="0">
                <a:solidFill>
                  <a:schemeClr val="bg1"/>
                </a:solidFill>
              </a:rPr>
              <a:t>Development</a:t>
            </a:r>
            <a:endParaRPr sz="3165" spc="4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object 7"/>
          <p:cNvSpPr txBox="1"/>
          <p:nvPr/>
        </p:nvSpPr>
        <p:spPr>
          <a:xfrm>
            <a:off x="6002655" y="1789430"/>
            <a:ext cx="5854700" cy="1640840"/>
          </a:xfrm>
          <a:prstGeom prst="rect">
            <a:avLst/>
          </a:prstGeom>
        </p:spPr>
        <p:txBody>
          <a:bodyPr vert="horz" wrap="square" lIns="0" tIns="9525" rIns="0" bIns="0" rtlCol="0">
            <a:spAutoFit/>
          </a:bodyPr>
          <a:p>
            <a:pPr marL="12700" marR="5080" indent="0">
              <a:lnSpc>
                <a:spcPct val="101000"/>
              </a:lnSpc>
              <a:spcBef>
                <a:spcPts val="75"/>
              </a:spcBef>
              <a:buFont typeface="Arial"/>
              <a:buNone/>
              <a:tabLst>
                <a:tab pos="469265" algn="l"/>
                <a:tab pos="469900" algn="l"/>
              </a:tabLst>
            </a:pPr>
            <a:r>
              <a:rPr sz="2400" spc="100" dirty="0">
                <a:solidFill>
                  <a:srgbClr val="FFFFFF"/>
                </a:solidFill>
                <a:latin typeface="Trebuchet MS"/>
                <a:cs typeface="Trebuchet MS"/>
              </a:rPr>
              <a:t>Model </a:t>
            </a:r>
            <a:r>
              <a:rPr sz="2400" spc="45" dirty="0">
                <a:solidFill>
                  <a:srgbClr val="FFFFFF"/>
                </a:solidFill>
                <a:latin typeface="Trebuchet MS"/>
                <a:cs typeface="Trebuchet MS"/>
              </a:rPr>
              <a:t>continuous </a:t>
            </a:r>
            <a:r>
              <a:rPr sz="2400" spc="-10" dirty="0">
                <a:solidFill>
                  <a:srgbClr val="FFFFFF"/>
                </a:solidFill>
                <a:latin typeface="Trebuchet MS"/>
                <a:cs typeface="Trebuchet MS"/>
              </a:rPr>
              <a:t>delivery </a:t>
            </a:r>
            <a:r>
              <a:rPr sz="2400" spc="5" dirty="0">
                <a:solidFill>
                  <a:srgbClr val="FFFFFF"/>
                </a:solidFill>
                <a:latin typeface="Trebuchet MS"/>
                <a:cs typeface="Trebuchet MS"/>
              </a:rPr>
              <a:t>pipelines</a:t>
            </a:r>
            <a:r>
              <a:rPr sz="2400" spc="-595" dirty="0">
                <a:solidFill>
                  <a:srgbClr val="FFFFFF"/>
                </a:solidFill>
                <a:latin typeface="Trebuchet MS"/>
                <a:cs typeface="Trebuchet MS"/>
              </a:rPr>
              <a:t> </a:t>
            </a:r>
            <a:r>
              <a:rPr sz="2400" spc="35" dirty="0">
                <a:solidFill>
                  <a:srgbClr val="FFFFFF"/>
                </a:solidFill>
                <a:latin typeface="Trebuchet MS"/>
                <a:cs typeface="Trebuchet MS"/>
              </a:rPr>
              <a:t>as  </a:t>
            </a:r>
            <a:r>
              <a:rPr sz="2400" dirty="0">
                <a:solidFill>
                  <a:srgbClr val="FFFFFF"/>
                </a:solidFill>
                <a:latin typeface="Trebuchet MS"/>
                <a:cs typeface="Trebuchet MS"/>
              </a:rPr>
              <a:t>part </a:t>
            </a:r>
            <a:r>
              <a:rPr sz="2400" spc="65" dirty="0">
                <a:solidFill>
                  <a:srgbClr val="FFFFFF"/>
                </a:solidFill>
                <a:latin typeface="Trebuchet MS"/>
                <a:cs typeface="Trebuchet MS"/>
              </a:rPr>
              <a:t>of </a:t>
            </a:r>
            <a:r>
              <a:rPr sz="2400" spc="45" dirty="0">
                <a:solidFill>
                  <a:srgbClr val="FFFFFF"/>
                </a:solidFill>
                <a:latin typeface="Trebuchet MS"/>
                <a:cs typeface="Trebuchet MS"/>
              </a:rPr>
              <a:t>your </a:t>
            </a:r>
            <a:r>
              <a:rPr sz="2400" spc="-10" dirty="0">
                <a:solidFill>
                  <a:srgbClr val="FFFFFF"/>
                </a:solidFill>
                <a:latin typeface="Trebuchet MS"/>
                <a:cs typeface="Trebuchet MS"/>
              </a:rPr>
              <a:t>infrastructure</a:t>
            </a:r>
            <a:r>
              <a:rPr sz="2400" spc="-555" dirty="0">
                <a:solidFill>
                  <a:srgbClr val="FFFFFF"/>
                </a:solidFill>
                <a:latin typeface="Trebuchet MS"/>
                <a:cs typeface="Trebuchet MS"/>
              </a:rPr>
              <a:t> </a:t>
            </a:r>
            <a:r>
              <a:rPr sz="2400" spc="-55" dirty="0">
                <a:solidFill>
                  <a:srgbClr val="FFFFFF"/>
                </a:solidFill>
                <a:latin typeface="Trebuchet MS"/>
                <a:cs typeface="Trebuchet MS"/>
              </a:rPr>
              <a:t>code.</a:t>
            </a:r>
            <a:endParaRPr sz="2400">
              <a:latin typeface="Trebuchet MS"/>
              <a:cs typeface="Trebuchet MS"/>
            </a:endParaRPr>
          </a:p>
          <a:p>
            <a:pPr marL="12700" marR="156845" indent="0">
              <a:lnSpc>
                <a:spcPct val="101000"/>
              </a:lnSpc>
              <a:spcBef>
                <a:spcPts val="1105"/>
              </a:spcBef>
              <a:buFont typeface="Arial"/>
              <a:buNone/>
              <a:tabLst>
                <a:tab pos="469265" algn="l"/>
                <a:tab pos="469900" algn="l"/>
              </a:tabLst>
            </a:pPr>
            <a:r>
              <a:rPr sz="2400" spc="10" dirty="0">
                <a:solidFill>
                  <a:srgbClr val="FFFFFF"/>
                </a:solidFill>
                <a:latin typeface="Trebuchet MS"/>
                <a:cs typeface="Trebuchet MS"/>
              </a:rPr>
              <a:t>Easily</a:t>
            </a:r>
            <a:r>
              <a:rPr sz="2400" spc="-135" dirty="0">
                <a:solidFill>
                  <a:srgbClr val="FFFFFF"/>
                </a:solidFill>
                <a:latin typeface="Trebuchet MS"/>
                <a:cs typeface="Trebuchet MS"/>
              </a:rPr>
              <a:t> </a:t>
            </a:r>
            <a:r>
              <a:rPr sz="2400" spc="65" dirty="0">
                <a:solidFill>
                  <a:srgbClr val="FFFFFF"/>
                </a:solidFill>
                <a:latin typeface="Trebuchet MS"/>
                <a:cs typeface="Trebuchet MS"/>
              </a:rPr>
              <a:t>model</a:t>
            </a:r>
            <a:r>
              <a:rPr sz="2400" spc="-135" dirty="0">
                <a:solidFill>
                  <a:srgbClr val="FFFFFF"/>
                </a:solidFill>
                <a:latin typeface="Trebuchet MS"/>
                <a:cs typeface="Trebuchet MS"/>
              </a:rPr>
              <a:t> </a:t>
            </a:r>
            <a:r>
              <a:rPr sz="2400" spc="20" dirty="0">
                <a:solidFill>
                  <a:srgbClr val="FFFF00"/>
                </a:solidFill>
                <a:latin typeface="Trebuchet MS"/>
                <a:cs typeface="Trebuchet MS"/>
              </a:rPr>
              <a:t>cross-account</a:t>
            </a:r>
            <a:r>
              <a:rPr sz="2400" spc="-229" dirty="0">
                <a:solidFill>
                  <a:srgbClr val="FF9900"/>
                </a:solidFill>
                <a:latin typeface="Trebuchet MS"/>
                <a:cs typeface="Trebuchet MS"/>
              </a:rPr>
              <a:t> </a:t>
            </a:r>
            <a:r>
              <a:rPr sz="2400" spc="65" dirty="0">
                <a:solidFill>
                  <a:srgbClr val="FFFFFF"/>
                </a:solidFill>
                <a:latin typeface="Trebuchet MS"/>
                <a:cs typeface="Trebuchet MS"/>
              </a:rPr>
              <a:t>and</a:t>
            </a:r>
            <a:r>
              <a:rPr sz="2400" spc="-130" dirty="0">
                <a:solidFill>
                  <a:srgbClr val="FFFFFF"/>
                </a:solidFill>
                <a:latin typeface="Trebuchet MS"/>
                <a:cs typeface="Trebuchet MS"/>
              </a:rPr>
              <a:t> </a:t>
            </a:r>
            <a:r>
              <a:rPr sz="2400" spc="30" dirty="0">
                <a:solidFill>
                  <a:srgbClr val="FFFF00"/>
                </a:solidFill>
                <a:latin typeface="Trebuchet MS"/>
                <a:cs typeface="Trebuchet MS"/>
              </a:rPr>
              <a:t>cross-  </a:t>
            </a:r>
            <a:r>
              <a:rPr sz="2400" spc="50" dirty="0">
                <a:solidFill>
                  <a:srgbClr val="FFFF00"/>
                </a:solidFill>
                <a:latin typeface="Trebuchet MS"/>
                <a:cs typeface="Trebuchet MS"/>
              </a:rPr>
              <a:t>region</a:t>
            </a:r>
            <a:r>
              <a:rPr sz="2400" spc="50" dirty="0">
                <a:solidFill>
                  <a:srgbClr val="FF9900"/>
                </a:solidFill>
                <a:latin typeface="Trebuchet MS"/>
                <a:cs typeface="Trebuchet MS"/>
              </a:rPr>
              <a:t> </a:t>
            </a:r>
            <a:r>
              <a:rPr sz="2400" spc="-5" dirty="0">
                <a:solidFill>
                  <a:srgbClr val="FFFFFF"/>
                </a:solidFill>
                <a:latin typeface="Trebuchet MS"/>
                <a:cs typeface="Trebuchet MS"/>
              </a:rPr>
              <a:t>pipeline</a:t>
            </a:r>
            <a:r>
              <a:rPr sz="2400" spc="-400" dirty="0">
                <a:solidFill>
                  <a:srgbClr val="FFFFFF"/>
                </a:solidFill>
                <a:latin typeface="Trebuchet MS"/>
                <a:cs typeface="Trebuchet MS"/>
              </a:rPr>
              <a:t> </a:t>
            </a:r>
            <a:r>
              <a:rPr sz="2400" spc="10" dirty="0">
                <a:solidFill>
                  <a:srgbClr val="FFFFFF"/>
                </a:solidFill>
                <a:latin typeface="Trebuchet MS"/>
                <a:cs typeface="Trebuchet MS"/>
              </a:rPr>
              <a:t>configurations.</a:t>
            </a:r>
            <a:endParaRPr sz="2400">
              <a:latin typeface="Trebuchet MS"/>
              <a:cs typeface="Trebuchet MS"/>
            </a:endParaRPr>
          </a:p>
        </p:txBody>
      </p:sp>
      <p:sp>
        <p:nvSpPr>
          <p:cNvPr id="10" name="object 8"/>
          <p:cNvSpPr txBox="1">
            <a:spLocks noGrp="1"/>
          </p:cNvSpPr>
          <p:nvPr/>
        </p:nvSpPr>
        <p:spPr>
          <a:xfrm>
            <a:off x="402590" y="336805"/>
            <a:ext cx="3291204" cy="604520"/>
          </a:xfrm>
          <a:prstGeom prst="rect">
            <a:avLst/>
          </a:prstGeom>
        </p:spPr>
        <p:txBody>
          <a:bodyPr vert="horz" wrap="square" lIns="0" tIns="12700" rIns="0" bIns="0" rtlCol="0">
            <a:spAutoFit/>
          </a:bodyPr>
          <a:lstStyle>
            <a:lvl1pPr>
              <a:defRPr sz="9600" b="1" i="0">
                <a:solidFill>
                  <a:schemeClr val="bg1"/>
                </a:solidFill>
                <a:latin typeface="Trebuchet MS"/>
                <a:ea typeface="+mj-ea"/>
                <a:cs typeface="Trebuchet MS"/>
              </a:defRPr>
            </a:lvl1pPr>
          </a:lstStyle>
          <a:p>
            <a:pPr marL="12700">
              <a:lnSpc>
                <a:spcPct val="100000"/>
              </a:lnSpc>
              <a:spcBef>
                <a:spcPts val="100"/>
              </a:spcBef>
            </a:pPr>
            <a:r>
              <a:rPr sz="3800" spc="260" dirty="0"/>
              <a:t>CDK</a:t>
            </a:r>
            <a:r>
              <a:rPr sz="3800" spc="-280" dirty="0"/>
              <a:t> </a:t>
            </a:r>
            <a:r>
              <a:rPr sz="3800" spc="85" dirty="0"/>
              <a:t>Pipelines</a:t>
            </a:r>
            <a:endParaRPr sz="3800"/>
          </a:p>
        </p:txBody>
      </p:sp>
      <p:sp>
        <p:nvSpPr>
          <p:cNvPr id="11" name="object 9"/>
          <p:cNvSpPr txBox="1"/>
          <p:nvPr/>
        </p:nvSpPr>
        <p:spPr>
          <a:xfrm>
            <a:off x="356740" y="1054100"/>
            <a:ext cx="6323330" cy="391160"/>
          </a:xfrm>
          <a:prstGeom prst="rect">
            <a:avLst/>
          </a:prstGeom>
        </p:spPr>
        <p:txBody>
          <a:bodyPr vert="horz" wrap="square" lIns="0" tIns="12700" rIns="0" bIns="0" rtlCol="0">
            <a:spAutoFit/>
          </a:bodyPr>
          <a:lstStyle/>
          <a:p>
            <a:pPr marL="12700">
              <a:lnSpc>
                <a:spcPct val="100000"/>
              </a:lnSpc>
              <a:spcBef>
                <a:spcPts val="100"/>
              </a:spcBef>
            </a:pPr>
            <a:r>
              <a:rPr sz="2400" i="1" spc="20" dirty="0">
                <a:solidFill>
                  <a:srgbClr val="FFFFFF"/>
                </a:solidFill>
                <a:latin typeface="Trebuchet MS"/>
                <a:cs typeface="Trebuchet MS"/>
              </a:rPr>
              <a:t>Continuous </a:t>
            </a:r>
            <a:r>
              <a:rPr sz="2400" i="1" spc="-65" dirty="0">
                <a:solidFill>
                  <a:srgbClr val="FFFFFF"/>
                </a:solidFill>
                <a:latin typeface="Trebuchet MS"/>
                <a:cs typeface="Trebuchet MS"/>
              </a:rPr>
              <a:t>delivery </a:t>
            </a:r>
            <a:r>
              <a:rPr sz="2400" i="1" spc="-35" dirty="0">
                <a:solidFill>
                  <a:srgbClr val="FFFFFF"/>
                </a:solidFill>
                <a:latin typeface="Trebuchet MS"/>
                <a:cs typeface="Trebuchet MS"/>
              </a:rPr>
              <a:t>for </a:t>
            </a:r>
            <a:r>
              <a:rPr sz="2400" i="1" spc="105" dirty="0">
                <a:solidFill>
                  <a:srgbClr val="FFFFFF"/>
                </a:solidFill>
                <a:latin typeface="Trebuchet MS"/>
                <a:cs typeface="Trebuchet MS"/>
              </a:rPr>
              <a:t>AWS </a:t>
            </a:r>
            <a:r>
              <a:rPr sz="2400" i="1" spc="95" dirty="0">
                <a:solidFill>
                  <a:srgbClr val="FFFFFF"/>
                </a:solidFill>
                <a:latin typeface="Trebuchet MS"/>
                <a:cs typeface="Trebuchet MS"/>
              </a:rPr>
              <a:t>CDK</a:t>
            </a:r>
            <a:r>
              <a:rPr sz="2400" i="1" spc="-535" dirty="0">
                <a:solidFill>
                  <a:srgbClr val="FFFFFF"/>
                </a:solidFill>
                <a:latin typeface="Trebuchet MS"/>
                <a:cs typeface="Trebuchet MS"/>
              </a:rPr>
              <a:t> </a:t>
            </a:r>
            <a:r>
              <a:rPr sz="2400" i="1" spc="-5" dirty="0">
                <a:solidFill>
                  <a:srgbClr val="FFFFFF"/>
                </a:solidFill>
                <a:latin typeface="Trebuchet MS"/>
                <a:cs typeface="Trebuchet MS"/>
              </a:rPr>
              <a:t>applications</a:t>
            </a:r>
            <a:endParaRPr sz="2400">
              <a:latin typeface="Trebuchet MS"/>
              <a:cs typeface="Trebuchet MS"/>
            </a:endParaRPr>
          </a:p>
        </p:txBody>
      </p:sp>
      <p:sp>
        <p:nvSpPr>
          <p:cNvPr id="12" name="object 10"/>
          <p:cNvSpPr/>
          <p:nvPr/>
        </p:nvSpPr>
        <p:spPr>
          <a:xfrm>
            <a:off x="0" y="1402715"/>
            <a:ext cx="5887085" cy="4964430"/>
          </a:xfrm>
          <a:prstGeom prst="rect">
            <a:avLst/>
          </a:prstGeom>
          <a:blipFill>
            <a:blip r:embed="rId2" cstate="print"/>
            <a:stretch>
              <a:fillRect/>
            </a:stretch>
          </a:blipFill>
        </p:spPr>
        <p:txBody>
          <a:bodyPr wrap="square" lIns="0" tIns="0" rIns="0" bIns="0" rtlCol="0"/>
          <a:lstStyle/>
          <a:p/>
        </p:txBody>
      </p:sp>
      <p:sp>
        <p:nvSpPr>
          <p:cNvPr id="16" name="Text Box 15"/>
          <p:cNvSpPr txBox="1"/>
          <p:nvPr/>
        </p:nvSpPr>
        <p:spPr>
          <a:xfrm>
            <a:off x="6002655" y="3568700"/>
            <a:ext cx="4611370" cy="829945"/>
          </a:xfrm>
          <a:prstGeom prst="rect">
            <a:avLst/>
          </a:prstGeom>
          <a:noFill/>
        </p:spPr>
        <p:txBody>
          <a:bodyPr wrap="none" rtlCol="0">
            <a:spAutoFit/>
          </a:bodyPr>
          <a:p>
            <a:pPr algn="l"/>
            <a:r>
              <a:rPr spc="5" dirty="0">
                <a:solidFill>
                  <a:srgbClr val="FFFFFF"/>
                </a:solidFill>
                <a:latin typeface="Trebuchet MS"/>
                <a:cs typeface="Trebuchet MS"/>
                <a:sym typeface="+mn-ea"/>
              </a:rPr>
              <a:t>P</a:t>
            </a:r>
            <a:r>
              <a:rPr sz="2400" spc="10" dirty="0">
                <a:solidFill>
                  <a:srgbClr val="FFFFFF"/>
                </a:solidFill>
                <a:latin typeface="Trebuchet MS"/>
                <a:cs typeface="Trebuchet MS"/>
                <a:sym typeface="+mn-ea"/>
              </a:rPr>
              <a:t>ipelines are </a:t>
            </a:r>
            <a:r>
              <a:rPr sz="2400" spc="10" dirty="0">
                <a:solidFill>
                  <a:srgbClr val="FFFF00"/>
                </a:solidFill>
                <a:latin typeface="Trebuchet MS"/>
                <a:cs typeface="Trebuchet MS"/>
                <a:sym typeface="+mn-ea"/>
              </a:rPr>
              <a:t>self modifying</a:t>
            </a:r>
            <a:r>
              <a:rPr sz="2400" spc="10" dirty="0">
                <a:solidFill>
                  <a:srgbClr val="FFFFFF"/>
                </a:solidFill>
                <a:latin typeface="Trebuchet MS"/>
                <a:cs typeface="Trebuchet MS"/>
                <a:sym typeface="+mn-ea"/>
              </a:rPr>
              <a:t> as     </a:t>
            </a:r>
            <a:endParaRPr sz="2400" spc="10" dirty="0">
              <a:solidFill>
                <a:srgbClr val="FFFFFF"/>
              </a:solidFill>
              <a:latin typeface="Trebuchet MS"/>
              <a:cs typeface="Trebuchet MS"/>
              <a:sym typeface="+mn-ea"/>
            </a:endParaRPr>
          </a:p>
          <a:p>
            <a:pPr algn="l"/>
            <a:r>
              <a:rPr sz="2400" spc="10" dirty="0">
                <a:solidFill>
                  <a:srgbClr val="FFFFFF"/>
                </a:solidFill>
                <a:latin typeface="Trebuchet MS"/>
                <a:cs typeface="Trebuchet MS"/>
                <a:sym typeface="+mn-ea"/>
              </a:rPr>
              <a:t>you  push your CDK code to origin.</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Rounded Rectangle 10"/>
          <p:cNvSpPr/>
          <p:nvPr/>
        </p:nvSpPr>
        <p:spPr bwMode="auto">
          <a:xfrm>
            <a:off x="875039" y="868487"/>
            <a:ext cx="1195733" cy="538327"/>
          </a:xfrm>
          <a:prstGeom prst="roundRect">
            <a:avLst>
              <a:gd name="adj" fmla="val 50000"/>
            </a:avLst>
          </a:prstGeom>
          <a:gradFill>
            <a:gsLst>
              <a:gs pos="3000">
                <a:srgbClr val="C33190"/>
              </a:gs>
              <a:gs pos="97000">
                <a:srgbClr val="8C00E6"/>
              </a:gs>
            </a:gsLst>
            <a:lin ang="18900000" scaled="1"/>
          </a:gradFill>
          <a:ln w="19050" cap="flat" cmpd="sng" algn="ctr">
            <a:noFill/>
            <a:prstDash val="solid"/>
            <a:headEnd type="none" w="med" len="med"/>
            <a:tailEnd type="none" w="med" len="med"/>
          </a:ln>
          <a:effectLst/>
        </p:spPr>
        <p:txBody>
          <a:bodyPr rot="0" spcFirstLastPara="0" vertOverflow="overflow" horzOverflow="overflow" vert="horz" wrap="square" lIns="27432" tIns="45720" rIns="0" bIns="0" numCol="1" spcCol="0" rtlCol="0" fromWordArt="0" anchor="ctr" anchorCtr="0" forceAA="0" compatLnSpc="1">
            <a:noAutofit/>
          </a:bodyPr>
          <a:lstStyle/>
          <a:p>
            <a:pPr marL="0" marR="0" lvl="0" indent="0" algn="ctr" defTabSz="932180" eaLnBrk="0" fontAlgn="base" latinLnBrk="0" hangingPunct="0">
              <a:lnSpc>
                <a:spcPct val="90000"/>
              </a:lnSpc>
              <a:spcBef>
                <a:spcPct val="0"/>
              </a:spcBef>
              <a:spcAft>
                <a:spcPct val="0"/>
              </a:spcAft>
              <a:buClrTx/>
              <a:buSzTx/>
              <a:buFontTx/>
              <a:buNone/>
              <a:defRPr/>
            </a:pPr>
            <a:r>
              <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NEW</a:t>
            </a:r>
            <a:endPar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20" name="Title 1"/>
          <p:cNvSpPr txBox="1"/>
          <p:nvPr/>
        </p:nvSpPr>
        <p:spPr>
          <a:xfrm>
            <a:off x="807662" y="1747895"/>
            <a:ext cx="5574850" cy="1698927"/>
          </a:xfrm>
          <a:prstGeom prst="rect">
            <a:avLst/>
          </a:prstGeom>
        </p:spPr>
        <p:txBody>
          <a:bodyPr vert="horz" wrap="square" lIns="0" tIns="0" rIns="0" bIns="0" rtlCol="0" anchor="t">
            <a:spAutoFit/>
          </a:bodyPr>
          <a:lstStyle>
            <a:lvl1pPr algn="l" defTabSz="1122045" rtl="0" eaLnBrk="1" fontAlgn="base" hangingPunct="1">
              <a:lnSpc>
                <a:spcPct val="92000"/>
              </a:lnSpc>
              <a:spcBef>
                <a:spcPct val="0"/>
              </a:spcBef>
              <a:spcAft>
                <a:spcPts val="0"/>
              </a:spcAft>
              <a:defRPr lang="en-US" sz="8000" b="0" i="0" kern="1200" spc="0">
                <a:ln w="3175">
                  <a:noFill/>
                </a:ln>
                <a:solidFill>
                  <a:schemeClr val="bg1"/>
                </a:solidFill>
                <a:latin typeface="+mn-lt"/>
                <a:ea typeface="Amazon Ember Light" panose="020B0403020204020204" pitchFamily="34" charset="0"/>
                <a:cs typeface="Amazon Ember Light" panose="020B0403020204020204" pitchFamily="34" charset="0"/>
              </a:defRPr>
            </a:lvl1pPr>
            <a:lvl2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2pPr>
            <a:lvl3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3pPr>
            <a:lvl4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4pPr>
            <a:lvl5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5pPr>
            <a:lvl6pPr marL="467360"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6pPr>
            <a:lvl7pPr marL="93535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7pPr>
            <a:lvl8pPr marL="140271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8pPr>
            <a:lvl9pPr marL="187007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9pPr>
          </a:lstStyle>
          <a:p>
            <a:pPr lvl="0">
              <a:defRPr/>
            </a:pPr>
            <a:r>
              <a:rPr lang="en-US" sz="4000" dirty="0">
                <a:solidFill>
                  <a:srgbClr val="FFFFFF"/>
                </a:solidFill>
                <a:latin typeface="Amazon Ember Heavy"/>
              </a:rPr>
              <a:t>AWS Cloud Development Kit (CDK) v2</a:t>
            </a:r>
            <a:endParaRPr lang="en-US" sz="4000" dirty="0">
              <a:solidFill>
                <a:srgbClr val="FFFFFF"/>
              </a:solidFill>
              <a:latin typeface="Amazon Ember Heavy"/>
            </a:endParaRPr>
          </a:p>
        </p:txBody>
      </p:sp>
      <p:sp>
        <p:nvSpPr>
          <p:cNvPr id="21" name="TextBox 20"/>
          <p:cNvSpPr txBox="1"/>
          <p:nvPr/>
        </p:nvSpPr>
        <p:spPr>
          <a:xfrm>
            <a:off x="875284" y="3446516"/>
            <a:ext cx="6296442" cy="1107996"/>
          </a:xfrm>
          <a:prstGeom prst="rect">
            <a:avLst/>
          </a:prstGeom>
          <a:noFill/>
        </p:spPr>
        <p:txBody>
          <a:bodyPr wrap="square" lIns="0" tIns="0" rIns="0" bIns="0">
            <a:spAutoFit/>
          </a:bodyPr>
          <a:lstStyle/>
          <a:p>
            <a:pPr defTabSz="1367790" eaLnBrk="0" fontAlgn="base" hangingPunct="0">
              <a:spcBef>
                <a:spcPct val="0"/>
              </a:spcBef>
              <a:spcAft>
                <a:spcPct val="0"/>
              </a:spcAft>
              <a:defRPr/>
            </a:pP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Consolidated construct library (</a:t>
            </a:r>
            <a:r>
              <a:rPr lang="en-US" sz="2400" dirty="0" err="1">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a:t>
            </a: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400" dirty="0" err="1">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cdk</a:t>
            </a: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-lib), experimental modules distributed separately. New CDK Watch functionality.</a:t>
            </a:r>
            <a:endPar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itle 1"/>
          <p:cNvSpPr txBox="1"/>
          <p:nvPr/>
        </p:nvSpPr>
        <p:spPr>
          <a:xfrm>
            <a:off x="1088263" y="5309034"/>
            <a:ext cx="10588498" cy="396391"/>
          </a:xfrm>
          <a:prstGeom prst="rect">
            <a:avLst/>
          </a:prstGeom>
        </p:spPr>
        <p:txBody>
          <a:bodyPr vert="horz" wrap="square" lIns="0" tIns="0" rIns="0" bIns="0" rtlCol="0" anchor="ctr">
            <a:spAutoFit/>
          </a:bodyPr>
          <a:lstStyle>
            <a:lvl1pPr algn="l" defTabSz="1122045" rtl="0" eaLnBrk="1" fontAlgn="base" hangingPunct="1">
              <a:lnSpc>
                <a:spcPct val="92000"/>
              </a:lnSpc>
              <a:spcBef>
                <a:spcPct val="0"/>
              </a:spcBef>
              <a:spcAft>
                <a:spcPts val="0"/>
              </a:spcAft>
              <a:defRPr lang="en-US" sz="8000" b="0" i="0" kern="1200" spc="0">
                <a:ln w="3175">
                  <a:noFill/>
                </a:ln>
                <a:solidFill>
                  <a:schemeClr val="bg1"/>
                </a:solidFill>
                <a:latin typeface="+mn-lt"/>
                <a:ea typeface="Amazon Ember Light" panose="020B0403020204020204" pitchFamily="34" charset="0"/>
                <a:cs typeface="Amazon Ember Light" panose="020B0403020204020204" pitchFamily="34" charset="0"/>
              </a:defRPr>
            </a:lvl1pPr>
            <a:lvl2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2pPr>
            <a:lvl3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3pPr>
            <a:lvl4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4pPr>
            <a:lvl5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5pPr>
            <a:lvl6pPr marL="467360"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6pPr>
            <a:lvl7pPr marL="93535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7pPr>
            <a:lvl8pPr marL="140271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8pPr>
            <a:lvl9pPr marL="187007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9pPr>
          </a:lstStyle>
          <a:p>
            <a:pPr algn="ctr">
              <a:defRPr/>
            </a:pPr>
            <a:r>
              <a:rPr lang="en-US" sz="2800" dirty="0">
                <a:solidFill>
                  <a:srgbClr val="FFFFFF"/>
                </a:solidFill>
              </a:rPr>
              <a:t>For JavaScript, TypeScript, Java, Python, .NET and Go.</a:t>
            </a:r>
            <a:endParaRPr lang="en-US" sz="2800" dirty="0">
              <a:solidFill>
                <a:srgbClr val="FFFFFF"/>
              </a:solidFill>
            </a:endParaRPr>
          </a:p>
        </p:txBody>
      </p:sp>
      <p:sp>
        <p:nvSpPr>
          <p:cNvPr id="2" name="TextBox 1"/>
          <p:cNvSpPr txBox="1"/>
          <p:nvPr/>
        </p:nvSpPr>
        <p:spPr>
          <a:xfrm>
            <a:off x="342113" y="6127660"/>
            <a:ext cx="6829114" cy="1198880"/>
          </a:xfrm>
          <a:prstGeom prst="rect">
            <a:avLst/>
          </a:prstGeom>
          <a:noFill/>
        </p:spPr>
        <p:txBody>
          <a:bodyPr wrap="square" rtlCol="0">
            <a:spAutoFit/>
          </a:bodyPr>
          <a:lstStyle/>
          <a:p>
            <a:r>
              <a:rPr lang="en-US" dirty="0">
                <a:solidFill>
                  <a:schemeClr val="bg1"/>
                </a:solidFill>
              </a:rPr>
              <a:t>DOP315 - What's new with AWS CloudFormation and AWS CDK</a:t>
            </a:r>
            <a:endParaRPr lang="en-US" dirty="0">
              <a:solidFill>
                <a:schemeClr val="bg1"/>
              </a:solidFill>
            </a:endParaRPr>
          </a:p>
          <a:p>
            <a:br>
              <a:rPr lang="en-US" dirty="0">
                <a:solidFill>
                  <a:schemeClr val="bg1"/>
                </a:solidFill>
              </a:rPr>
            </a:br>
            <a:endParaRPr lang="en-US" dirty="0">
              <a:solidFill>
                <a:schemeClr val="bg1"/>
              </a:solidFill>
            </a:endParaRPr>
          </a:p>
          <a:p>
            <a:pPr algn="l"/>
            <a:endParaRPr lang="en-US" dirty="0">
              <a:solidFill>
                <a:schemeClr val="bg1"/>
              </a:solidFill>
            </a:endParaRPr>
          </a:p>
        </p:txBody>
      </p:sp>
      <p:sp>
        <p:nvSpPr>
          <p:cNvPr id="10" name="Text Placeholder 2"/>
          <p:cNvSpPr txBox="1"/>
          <p:nvPr/>
        </p:nvSpPr>
        <p:spPr bwMode="auto">
          <a:xfrm>
            <a:off x="807662" y="4415490"/>
            <a:ext cx="4274944" cy="6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noAutofit/>
          </a:bodyPr>
          <a:lstStyle>
            <a:defPPr>
              <a:defRPr lang="en-US"/>
            </a:defPPr>
            <a:lvl1pPr marL="63500" indent="-63500" defTabSz="1122045" eaLnBrk="1" hangingPunct="1">
              <a:lnSpc>
                <a:spcPct val="87000"/>
              </a:lnSpc>
              <a:spcBef>
                <a:spcPts val="0"/>
              </a:spcBef>
              <a:spcAft>
                <a:spcPts val="615"/>
              </a:spcAft>
              <a:buSzPct val="90000"/>
              <a:buFontTx/>
              <a:buChar char="​"/>
              <a:tabLst>
                <a:tab pos="6456045" algn="l"/>
              </a:tabLst>
              <a:defRPr sz="2000" b="0" i="0" cap="all" spc="300" baseline="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marL="8255" indent="0" defTabSz="1122045" eaLnBrk="1" hangingPunct="1">
              <a:lnSpc>
                <a:spcPct val="100000"/>
              </a:lnSpc>
              <a:spcBef>
                <a:spcPts val="2000"/>
              </a:spcBef>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2pPr>
            <a:lvl3pPr marL="8255" indent="0" defTabSz="1122045" eaLnBrk="1" hangingPunct="1">
              <a:lnSpc>
                <a:spcPct val="100000"/>
              </a:lnSpc>
              <a:spcBef>
                <a:spcPts val="2000"/>
              </a:spcBef>
              <a:spcAft>
                <a:spcPts val="0"/>
              </a:spcAft>
              <a:buSzPct val="90000"/>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3pPr>
            <a:lvl4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4pPr>
            <a:lvl5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5pPr>
            <a:lvl6pPr marL="0" indent="0" defTabSz="1122045">
              <a:lnSpc>
                <a:spcPct val="100000"/>
              </a:lnSpc>
              <a:spcBef>
                <a:spcPts val="2000"/>
              </a:spcBef>
              <a:spcAft>
                <a:spcPts val="0"/>
              </a:spcAft>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6pPr>
            <a:lvl7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7pPr>
            <a:lvl8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8pPr>
            <a:lvl9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9pPr>
          </a:lstStyle>
          <a:p>
            <a:r>
              <a:rPr lang="en-US" sz="1500" dirty="0"/>
              <a:t>Generally AVAILABLE TODAY</a:t>
            </a:r>
            <a:endParaRPr lang="en-US" sz="15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2715"/>
            <a:ext cx="10515600" cy="1325563"/>
          </a:xfrm>
        </p:spPr>
        <p:txBody>
          <a:bodyPr/>
          <a:lstStyle/>
          <a:p>
            <a:r>
              <a:rPr lang="en-US" dirty="0">
                <a:solidFill>
                  <a:schemeClr val="bg1"/>
                </a:solidFill>
              </a:rPr>
              <a:t>Difference between v2 and v1</a:t>
            </a:r>
            <a:endParaRPr lang="en-US" dirty="0">
              <a:solidFill>
                <a:schemeClr val="bg1"/>
              </a:solidFill>
            </a:endParaRPr>
          </a:p>
        </p:txBody>
      </p:sp>
      <p:sp>
        <p:nvSpPr>
          <p:cNvPr id="3" name="Rectangle 2"/>
          <p:cNvSpPr/>
          <p:nvPr/>
        </p:nvSpPr>
        <p:spPr>
          <a:xfrm>
            <a:off x="438615" y="1624048"/>
            <a:ext cx="6096000" cy="2554545"/>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-amplify": "^1.125.0",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aws-appsync</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aws-codepipeline</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aws-cognito</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-lambda":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aws-sns</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/core":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/pipelines":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4" name="Rectangle 3"/>
          <p:cNvSpPr/>
          <p:nvPr/>
        </p:nvSpPr>
        <p:spPr>
          <a:xfrm>
            <a:off x="6646127" y="1624048"/>
            <a:ext cx="6096000" cy="1323439"/>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cdk</a:t>
            </a:r>
            <a:r>
              <a:rPr lang="en-US" sz="1600" dirty="0">
                <a:solidFill>
                  <a:schemeClr val="bg1"/>
                </a:solidFill>
                <a:latin typeface="Consolas" panose="020B0609020204030204" pitchFamily="49" charset="0"/>
                <a:cs typeface="Consolas" panose="020B0609020204030204" pitchFamily="49" charset="0"/>
              </a:rPr>
              <a:t>-lib": "2.0.0",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"constructs": "^10.0.0",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iot</a:t>
            </a:r>
            <a:r>
              <a:rPr lang="en-US" sz="1600" dirty="0">
                <a:solidFill>
                  <a:schemeClr val="bg1"/>
                </a:solidFill>
                <a:latin typeface="Consolas" panose="020B0609020204030204" pitchFamily="49" charset="0"/>
                <a:cs typeface="Consolas" panose="020B0609020204030204" pitchFamily="49" charset="0"/>
              </a:rPr>
              <a:t>-alpha": "^2.0.0-alpha.0"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6" name="Rectangle 5"/>
          <p:cNvSpPr/>
          <p:nvPr/>
        </p:nvSpPr>
        <p:spPr>
          <a:xfrm>
            <a:off x="371709" y="5182662"/>
            <a:ext cx="6096000" cy="1077218"/>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/core"</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br>
              <a:rPr lang="en-US" sz="1600" dirty="0">
                <a:solidFill>
                  <a:srgbClr val="D4D4D4"/>
                </a:solidFill>
                <a:latin typeface="Consolas" panose="020B0609020204030204" pitchFamily="49" charset="0"/>
                <a:cs typeface="Consolas" panose="020B0609020204030204" pitchFamily="49" charset="0"/>
              </a:rPr>
            </a:b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7" name="Rectangle 6"/>
          <p:cNvSpPr/>
          <p:nvPr/>
        </p:nvSpPr>
        <p:spPr>
          <a:xfrm>
            <a:off x="6646127" y="5136496"/>
            <a:ext cx="6096000" cy="584775"/>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s3</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-lib/aws-s3"</a:t>
            </a:r>
            <a:r>
              <a:rPr lang="en-US" sz="1600" dirty="0">
                <a:solidFill>
                  <a:srgbClr val="D4D4D4"/>
                </a:solidFill>
                <a:latin typeface="Consolas" panose="020B0609020204030204" pitchFamily="49" charset="0"/>
                <a:cs typeface="Consolas" panose="020B0609020204030204" pitchFamily="49" charset="0"/>
              </a:rPr>
              <a:t>);</a:t>
            </a: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8" name="Rectangle 7"/>
          <p:cNvSpPr/>
          <p:nvPr/>
        </p:nvSpPr>
        <p:spPr>
          <a:xfrm>
            <a:off x="394012" y="1338146"/>
            <a:ext cx="5144431" cy="352378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646127" y="1337323"/>
            <a:ext cx="5144431" cy="352378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94012"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646126"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481632" y="1001372"/>
            <a:ext cx="938077" cy="369332"/>
          </a:xfrm>
          <a:prstGeom prst="rect">
            <a:avLst/>
          </a:prstGeom>
          <a:noFill/>
        </p:spPr>
        <p:txBody>
          <a:bodyPr wrap="none" rtlCol="0">
            <a:spAutoFit/>
          </a:bodyPr>
          <a:lstStyle/>
          <a:p>
            <a:pPr algn="l"/>
            <a:r>
              <a:rPr lang="en-US" dirty="0">
                <a:solidFill>
                  <a:schemeClr val="bg1"/>
                </a:solidFill>
              </a:rPr>
              <a:t>CDK v1</a:t>
            </a:r>
            <a:endParaRPr lang="en-US" dirty="0">
              <a:solidFill>
                <a:schemeClr val="bg1"/>
              </a:solidFill>
            </a:endParaRPr>
          </a:p>
        </p:txBody>
      </p:sp>
      <p:sp>
        <p:nvSpPr>
          <p:cNvPr id="13" name="TextBox 12"/>
          <p:cNvSpPr txBox="1"/>
          <p:nvPr/>
        </p:nvSpPr>
        <p:spPr>
          <a:xfrm>
            <a:off x="8719566" y="952146"/>
            <a:ext cx="938077" cy="369332"/>
          </a:xfrm>
          <a:prstGeom prst="rect">
            <a:avLst/>
          </a:prstGeom>
          <a:noFill/>
        </p:spPr>
        <p:txBody>
          <a:bodyPr wrap="none" rtlCol="0">
            <a:spAutoFit/>
          </a:bodyPr>
          <a:lstStyle/>
          <a:p>
            <a:pPr algn="l"/>
            <a:r>
              <a:rPr lang="en-US" dirty="0">
                <a:solidFill>
                  <a:schemeClr val="bg1"/>
                </a:solidFill>
              </a:rPr>
              <a:t>CDK v2</a:t>
            </a:r>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Rounded Rectangle 10"/>
          <p:cNvSpPr/>
          <p:nvPr/>
        </p:nvSpPr>
        <p:spPr bwMode="auto">
          <a:xfrm>
            <a:off x="875039" y="868487"/>
            <a:ext cx="1195733" cy="538327"/>
          </a:xfrm>
          <a:prstGeom prst="roundRect">
            <a:avLst>
              <a:gd name="adj" fmla="val 50000"/>
            </a:avLst>
          </a:prstGeom>
          <a:gradFill>
            <a:gsLst>
              <a:gs pos="3000">
                <a:srgbClr val="C33190"/>
              </a:gs>
              <a:gs pos="97000">
                <a:srgbClr val="8C00E6"/>
              </a:gs>
            </a:gsLst>
            <a:lin ang="18900000" scaled="1"/>
          </a:gradFill>
          <a:ln w="19050" cap="flat" cmpd="sng" algn="ctr">
            <a:noFill/>
            <a:prstDash val="solid"/>
            <a:headEnd type="none" w="med" len="med"/>
            <a:tailEnd type="none" w="med" len="med"/>
          </a:ln>
          <a:effectLst/>
        </p:spPr>
        <p:txBody>
          <a:bodyPr rot="0" spcFirstLastPara="0" vertOverflow="overflow" horzOverflow="overflow" vert="horz" wrap="square" lIns="27432" tIns="45720" rIns="0" bIns="0" numCol="1" spcCol="0" rtlCol="0" fromWordArt="0" anchor="ctr" anchorCtr="0" forceAA="0" compatLnSpc="1">
            <a:noAutofit/>
          </a:bodyPr>
          <a:lstStyle/>
          <a:p>
            <a:pPr marL="0" marR="0" lvl="0" indent="0" algn="ctr" defTabSz="932180" eaLnBrk="0" fontAlgn="base" latinLnBrk="0" hangingPunct="0">
              <a:lnSpc>
                <a:spcPct val="90000"/>
              </a:lnSpc>
              <a:spcBef>
                <a:spcPct val="0"/>
              </a:spcBef>
              <a:spcAft>
                <a:spcPct val="0"/>
              </a:spcAft>
              <a:buClrTx/>
              <a:buSzTx/>
              <a:buFontTx/>
              <a:buNone/>
              <a:defRPr/>
            </a:pPr>
            <a:r>
              <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NEW</a:t>
            </a:r>
            <a:endPar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20" name="Title 1"/>
          <p:cNvSpPr txBox="1"/>
          <p:nvPr/>
        </p:nvSpPr>
        <p:spPr>
          <a:xfrm>
            <a:off x="807662" y="1747895"/>
            <a:ext cx="5574850" cy="1132618"/>
          </a:xfrm>
          <a:prstGeom prst="rect">
            <a:avLst/>
          </a:prstGeom>
        </p:spPr>
        <p:txBody>
          <a:bodyPr vert="horz" wrap="square" lIns="0" tIns="0" rIns="0" bIns="0" rtlCol="0" anchor="t">
            <a:spAutoFit/>
          </a:bodyPr>
          <a:lstStyle>
            <a:lvl1pPr algn="l" defTabSz="1122045" rtl="0" eaLnBrk="1" fontAlgn="base" hangingPunct="1">
              <a:lnSpc>
                <a:spcPct val="92000"/>
              </a:lnSpc>
              <a:spcBef>
                <a:spcPct val="0"/>
              </a:spcBef>
              <a:spcAft>
                <a:spcPts val="0"/>
              </a:spcAft>
              <a:defRPr lang="en-US" sz="8000" b="0" i="0" kern="1200" spc="0">
                <a:ln w="3175">
                  <a:noFill/>
                </a:ln>
                <a:solidFill>
                  <a:schemeClr val="bg1"/>
                </a:solidFill>
                <a:latin typeface="+mn-lt"/>
                <a:ea typeface="Amazon Ember Light" panose="020B0403020204020204" pitchFamily="34" charset="0"/>
                <a:cs typeface="Amazon Ember Light" panose="020B0403020204020204" pitchFamily="34" charset="0"/>
              </a:defRPr>
            </a:lvl1pPr>
            <a:lvl2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2pPr>
            <a:lvl3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3pPr>
            <a:lvl4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4pPr>
            <a:lvl5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5pPr>
            <a:lvl6pPr marL="467360"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6pPr>
            <a:lvl7pPr marL="93535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7pPr>
            <a:lvl8pPr marL="140271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8pPr>
            <a:lvl9pPr marL="187007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9pPr>
          </a:lstStyle>
          <a:p>
            <a:pPr lvl="0">
              <a:defRPr/>
            </a:pPr>
            <a:r>
              <a:rPr lang="en-US" sz="4000" dirty="0">
                <a:solidFill>
                  <a:srgbClr val="FFFFFF"/>
                </a:solidFill>
                <a:latin typeface="Amazon Ember Heavy"/>
              </a:rPr>
              <a:t>AWS CDK</a:t>
            </a:r>
            <a:endParaRPr lang="en-US" sz="4000" dirty="0">
              <a:solidFill>
                <a:srgbClr val="FFFFFF"/>
              </a:solidFill>
              <a:latin typeface="Amazon Ember Heavy"/>
            </a:endParaRPr>
          </a:p>
          <a:p>
            <a:pPr lvl="0">
              <a:defRPr/>
            </a:pPr>
            <a:r>
              <a:rPr lang="en-US" sz="4000" dirty="0">
                <a:solidFill>
                  <a:srgbClr val="FFFFFF"/>
                </a:solidFill>
                <a:latin typeface="Amazon Ember Heavy"/>
              </a:rPr>
              <a:t>Construct Hub</a:t>
            </a:r>
            <a:endParaRPr lang="en-US" sz="4000" dirty="0">
              <a:solidFill>
                <a:srgbClr val="FFFFFF"/>
              </a:solidFill>
              <a:latin typeface="Amazon Ember Heavy"/>
            </a:endParaRPr>
          </a:p>
        </p:txBody>
      </p:sp>
      <p:sp>
        <p:nvSpPr>
          <p:cNvPr id="21" name="TextBox 20"/>
          <p:cNvSpPr txBox="1"/>
          <p:nvPr/>
        </p:nvSpPr>
        <p:spPr>
          <a:xfrm>
            <a:off x="875030" y="3147695"/>
            <a:ext cx="4850765" cy="1107440"/>
          </a:xfrm>
          <a:prstGeom prst="rect">
            <a:avLst/>
          </a:prstGeom>
          <a:noFill/>
        </p:spPr>
        <p:txBody>
          <a:bodyPr wrap="square" lIns="0" tIns="0" rIns="0" bIns="0">
            <a:spAutoFit/>
          </a:bodyPr>
          <a:lstStyle/>
          <a:p>
            <a:pPr defTabSz="1367790" eaLnBrk="0" fontAlgn="base" hangingPunct="0">
              <a:spcBef>
                <a:spcPct val="0"/>
              </a:spcBef>
              <a:spcAft>
                <a:spcPct val="0"/>
              </a:spcAft>
              <a:defRPr/>
            </a:pP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Share open-source construct libraries with the wider cloud development community.</a:t>
            </a:r>
            <a:endPar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Box 16"/>
          <p:cNvSpPr txBox="1"/>
          <p:nvPr/>
        </p:nvSpPr>
        <p:spPr>
          <a:xfrm>
            <a:off x="5252720" y="1406525"/>
            <a:ext cx="6631305" cy="368300"/>
          </a:xfrm>
          <a:prstGeom prst="rect">
            <a:avLst/>
          </a:prstGeom>
          <a:noFill/>
        </p:spPr>
        <p:txBody>
          <a:bodyPr wrap="square">
            <a:spAutoFit/>
          </a:bodyPr>
          <a:lstStyle/>
          <a:p>
            <a:r>
              <a:rPr lang="en-GB" dirty="0">
                <a:solidFill>
                  <a:schemeClr val="bg1"/>
                </a:solidFill>
              </a:rPr>
              <a:t>https://</a:t>
            </a:r>
            <a:r>
              <a:rPr lang="en-GB" dirty="0" err="1">
                <a:solidFill>
                  <a:schemeClr val="bg1"/>
                </a:solidFill>
              </a:rPr>
              <a:t>constructs.dev</a:t>
            </a:r>
            <a:endParaRPr lang="en-GB" dirty="0" err="1">
              <a:solidFill>
                <a:schemeClr val="bg1"/>
              </a:solidFill>
            </a:endParaRPr>
          </a:p>
        </p:txBody>
      </p:sp>
      <p:sp>
        <p:nvSpPr>
          <p:cNvPr id="8" name="Text Placeholder 2"/>
          <p:cNvSpPr txBox="1"/>
          <p:nvPr/>
        </p:nvSpPr>
        <p:spPr bwMode="auto">
          <a:xfrm>
            <a:off x="807662" y="4136537"/>
            <a:ext cx="4274944" cy="6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noAutofit/>
          </a:bodyPr>
          <a:lstStyle>
            <a:defPPr>
              <a:defRPr lang="en-US"/>
            </a:defPPr>
            <a:lvl1pPr marL="63500" indent="-63500" defTabSz="1122045" eaLnBrk="1" hangingPunct="1">
              <a:lnSpc>
                <a:spcPct val="87000"/>
              </a:lnSpc>
              <a:spcBef>
                <a:spcPts val="0"/>
              </a:spcBef>
              <a:spcAft>
                <a:spcPts val="615"/>
              </a:spcAft>
              <a:buSzPct val="90000"/>
              <a:buFontTx/>
              <a:buChar char="​"/>
              <a:tabLst>
                <a:tab pos="6456045" algn="l"/>
              </a:tabLst>
              <a:defRPr sz="2000" b="0" i="0" cap="all" spc="300" baseline="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marL="8255" indent="0" defTabSz="1122045" eaLnBrk="1" hangingPunct="1">
              <a:lnSpc>
                <a:spcPct val="100000"/>
              </a:lnSpc>
              <a:spcBef>
                <a:spcPts val="2000"/>
              </a:spcBef>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2pPr>
            <a:lvl3pPr marL="8255" indent="0" defTabSz="1122045" eaLnBrk="1" hangingPunct="1">
              <a:lnSpc>
                <a:spcPct val="100000"/>
              </a:lnSpc>
              <a:spcBef>
                <a:spcPts val="2000"/>
              </a:spcBef>
              <a:spcAft>
                <a:spcPts val="0"/>
              </a:spcAft>
              <a:buSzPct val="90000"/>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3pPr>
            <a:lvl4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4pPr>
            <a:lvl5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5pPr>
            <a:lvl6pPr marL="0" indent="0" defTabSz="1122045">
              <a:lnSpc>
                <a:spcPct val="100000"/>
              </a:lnSpc>
              <a:spcBef>
                <a:spcPts val="2000"/>
              </a:spcBef>
              <a:spcAft>
                <a:spcPts val="0"/>
              </a:spcAft>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6pPr>
            <a:lvl7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7pPr>
            <a:lvl8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8pPr>
            <a:lvl9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9pPr>
          </a:lstStyle>
          <a:p>
            <a:r>
              <a:rPr lang="en-US" sz="1500" dirty="0"/>
              <a:t>Generally AVAILABLE TODAY</a:t>
            </a:r>
            <a:endParaRPr lang="en-US" sz="15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616" y="1914254"/>
            <a:ext cx="6289144" cy="3278233"/>
          </a:xfrm>
          <a:prstGeom prst="rect">
            <a:avLst/>
          </a:prstGeom>
        </p:spPr>
      </p:pic>
      <p:sp>
        <p:nvSpPr>
          <p:cNvPr id="9" name="TextBox 8"/>
          <p:cNvSpPr txBox="1"/>
          <p:nvPr/>
        </p:nvSpPr>
        <p:spPr>
          <a:xfrm>
            <a:off x="1211662" y="6257835"/>
            <a:ext cx="6951980" cy="368300"/>
          </a:xfrm>
          <a:prstGeom prst="rect">
            <a:avLst/>
          </a:prstGeom>
          <a:noFill/>
        </p:spPr>
        <p:txBody>
          <a:bodyPr wrap="none" rtlCol="0">
            <a:spAutoFit/>
          </a:bodyPr>
          <a:lstStyle/>
          <a:p>
            <a:pPr algn="l"/>
            <a:r>
              <a:rPr lang="en-US" dirty="0">
                <a:hlinkClick r:id="rId3" action="ppaction://hlinkfile"/>
              </a:rPr>
              <a:t>https://aws.amazon.com/pt/blogs/developer/construct-hub-preview/</a:t>
            </a:r>
            <a:endParaRPr lang="en-US" dirty="0" err="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Rounded Rectangle 10"/>
          <p:cNvSpPr/>
          <p:nvPr/>
        </p:nvSpPr>
        <p:spPr bwMode="auto">
          <a:xfrm>
            <a:off x="939174" y="3579937"/>
            <a:ext cx="1195733" cy="538327"/>
          </a:xfrm>
          <a:prstGeom prst="roundRect">
            <a:avLst>
              <a:gd name="adj" fmla="val 50000"/>
            </a:avLst>
          </a:prstGeom>
          <a:gradFill>
            <a:gsLst>
              <a:gs pos="3000">
                <a:srgbClr val="C33190"/>
              </a:gs>
              <a:gs pos="97000">
                <a:srgbClr val="8C00E6"/>
              </a:gs>
            </a:gsLst>
            <a:lin ang="18900000" scaled="1"/>
          </a:gradFill>
          <a:ln w="19050" cap="flat" cmpd="sng" algn="ctr">
            <a:noFill/>
            <a:prstDash val="solid"/>
            <a:headEnd type="none" w="med" len="med"/>
            <a:tailEnd type="none" w="med" len="med"/>
          </a:ln>
          <a:effectLst/>
        </p:spPr>
        <p:txBody>
          <a:bodyPr rot="0" spcFirstLastPara="0" vertOverflow="overflow" horzOverflow="overflow" vert="horz" wrap="square" lIns="27432" tIns="45720" rIns="0" bIns="0" numCol="1" spcCol="0" rtlCol="0" fromWordArt="0" anchor="ctr" anchorCtr="0" forceAA="0" compatLnSpc="1">
            <a:noAutofit/>
          </a:bodyPr>
          <a:lstStyle/>
          <a:p>
            <a:pPr marL="0" marR="0" lvl="0" indent="0" algn="ctr" defTabSz="932180" eaLnBrk="0" fontAlgn="base" latinLnBrk="0" hangingPunct="0">
              <a:lnSpc>
                <a:spcPct val="90000"/>
              </a:lnSpc>
              <a:spcBef>
                <a:spcPct val="0"/>
              </a:spcBef>
              <a:spcAft>
                <a:spcPct val="0"/>
              </a:spcAft>
              <a:buClrTx/>
              <a:buSzTx/>
              <a:buFontTx/>
              <a:buNone/>
              <a:defRPr/>
            </a:pPr>
            <a:r>
              <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NEW</a:t>
            </a:r>
            <a:endPar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20" name="Title 1"/>
          <p:cNvSpPr txBox="1"/>
          <p:nvPr/>
        </p:nvSpPr>
        <p:spPr>
          <a:xfrm>
            <a:off x="472440" y="837565"/>
            <a:ext cx="7927340" cy="565785"/>
          </a:xfrm>
          <a:prstGeom prst="rect">
            <a:avLst/>
          </a:prstGeom>
        </p:spPr>
        <p:txBody>
          <a:bodyPr vert="horz" wrap="square" lIns="0" tIns="0" rIns="0" bIns="0" rtlCol="0" anchor="t">
            <a:spAutoFit/>
          </a:bodyPr>
          <a:lstStyle>
            <a:lvl1pPr algn="l" defTabSz="1122045" rtl="0" eaLnBrk="1" fontAlgn="base" hangingPunct="1">
              <a:lnSpc>
                <a:spcPct val="92000"/>
              </a:lnSpc>
              <a:spcBef>
                <a:spcPct val="0"/>
              </a:spcBef>
              <a:spcAft>
                <a:spcPts val="0"/>
              </a:spcAft>
              <a:defRPr lang="en-US" sz="8000" b="0" i="0" kern="1200" spc="0">
                <a:ln w="3175">
                  <a:noFill/>
                </a:ln>
                <a:solidFill>
                  <a:schemeClr val="bg1"/>
                </a:solidFill>
                <a:latin typeface="+mn-lt"/>
                <a:ea typeface="Amazon Ember Light" panose="020B0403020204020204" pitchFamily="34" charset="0"/>
                <a:cs typeface="Amazon Ember Light" panose="020B0403020204020204" pitchFamily="34" charset="0"/>
              </a:defRPr>
            </a:lvl1pPr>
            <a:lvl2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2pPr>
            <a:lvl3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3pPr>
            <a:lvl4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4pPr>
            <a:lvl5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5pPr>
            <a:lvl6pPr marL="467360"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6pPr>
            <a:lvl7pPr marL="93535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7pPr>
            <a:lvl8pPr marL="140271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8pPr>
            <a:lvl9pPr marL="187007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9pPr>
          </a:lstStyle>
          <a:p>
            <a:pPr lvl="0">
              <a:defRPr/>
            </a:pPr>
            <a:r>
              <a:rPr lang="en-US" sz="4000" dirty="0">
                <a:solidFill>
                  <a:srgbClr val="FFFFFF"/>
                </a:solidFill>
                <a:latin typeface="Amazon Ember Heavy"/>
              </a:rPr>
              <a:t>AWS CDK</a:t>
            </a:r>
            <a:r>
              <a:rPr lang="pt-PT" altLang="en-US" sz="4000" dirty="0">
                <a:solidFill>
                  <a:srgbClr val="FFFFFF"/>
                </a:solidFill>
                <a:latin typeface="Amazon Ember Heavy"/>
              </a:rPr>
              <a:t> </a:t>
            </a:r>
            <a:r>
              <a:rPr lang="en-US" sz="4000" dirty="0">
                <a:solidFill>
                  <a:srgbClr val="FFFFFF"/>
                </a:solidFill>
                <a:latin typeface="Amazon Ember Heavy"/>
              </a:rPr>
              <a:t>Construct Hub</a:t>
            </a:r>
            <a:endParaRPr lang="en-US" sz="4000" dirty="0">
              <a:solidFill>
                <a:srgbClr val="FFFFFF"/>
              </a:solidFill>
              <a:latin typeface="Amazon Ember Heavy"/>
            </a:endParaRPr>
          </a:p>
        </p:txBody>
      </p:sp>
      <p:sp>
        <p:nvSpPr>
          <p:cNvPr id="8" name="Text Placeholder 2"/>
          <p:cNvSpPr txBox="1"/>
          <p:nvPr/>
        </p:nvSpPr>
        <p:spPr bwMode="auto">
          <a:xfrm>
            <a:off x="449522" y="1043452"/>
            <a:ext cx="4274944" cy="6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noAutofit/>
          </a:bodyPr>
          <a:lstStyle>
            <a:defPPr>
              <a:defRPr lang="en-US"/>
            </a:defPPr>
            <a:lvl1pPr marL="63500" indent="-63500" defTabSz="1122045" eaLnBrk="1" hangingPunct="1">
              <a:lnSpc>
                <a:spcPct val="87000"/>
              </a:lnSpc>
              <a:spcBef>
                <a:spcPts val="0"/>
              </a:spcBef>
              <a:spcAft>
                <a:spcPts val="615"/>
              </a:spcAft>
              <a:buSzPct val="90000"/>
              <a:buFontTx/>
              <a:buChar char="​"/>
              <a:tabLst>
                <a:tab pos="6456045" algn="l"/>
              </a:tabLst>
              <a:defRPr sz="2000" b="0" i="0" cap="all" spc="300" baseline="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marL="8255" indent="0" defTabSz="1122045" eaLnBrk="1" hangingPunct="1">
              <a:lnSpc>
                <a:spcPct val="100000"/>
              </a:lnSpc>
              <a:spcBef>
                <a:spcPts val="2000"/>
              </a:spcBef>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2pPr>
            <a:lvl3pPr marL="8255" indent="0" defTabSz="1122045" eaLnBrk="1" hangingPunct="1">
              <a:lnSpc>
                <a:spcPct val="100000"/>
              </a:lnSpc>
              <a:spcBef>
                <a:spcPts val="2000"/>
              </a:spcBef>
              <a:spcAft>
                <a:spcPts val="0"/>
              </a:spcAft>
              <a:buSzPct val="90000"/>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3pPr>
            <a:lvl4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4pPr>
            <a:lvl5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5pPr>
            <a:lvl6pPr marL="0" indent="0" defTabSz="1122045">
              <a:lnSpc>
                <a:spcPct val="100000"/>
              </a:lnSpc>
              <a:spcBef>
                <a:spcPts val="2000"/>
              </a:spcBef>
              <a:spcAft>
                <a:spcPts val="0"/>
              </a:spcAft>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6pPr>
            <a:lvl7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7pPr>
            <a:lvl8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8pPr>
            <a:lvl9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9pPr>
          </a:lstStyle>
          <a:p>
            <a:r>
              <a:rPr lang="en-US" sz="1500" dirty="0"/>
              <a:t>Generally AVAILABLE TODAY</a:t>
            </a:r>
            <a:endParaRPr lang="en-US" sz="1500" dirty="0"/>
          </a:p>
        </p:txBody>
      </p:sp>
      <p:pic>
        <p:nvPicPr>
          <p:cNvPr id="2" name="Picture 1"/>
          <p:cNvPicPr>
            <a:picLocks noChangeAspect="1"/>
          </p:cNvPicPr>
          <p:nvPr/>
        </p:nvPicPr>
        <p:blipFill>
          <a:blip r:embed="rId2"/>
          <a:stretch>
            <a:fillRect/>
          </a:stretch>
        </p:blipFill>
        <p:spPr>
          <a:xfrm>
            <a:off x="3672205" y="1740535"/>
            <a:ext cx="8228965" cy="4491990"/>
          </a:xfrm>
          <a:prstGeom prst="rect">
            <a:avLst/>
          </a:prstGeom>
        </p:spPr>
      </p:pic>
      <p:sp>
        <p:nvSpPr>
          <p:cNvPr id="3" name="TextBox 8"/>
          <p:cNvSpPr txBox="1"/>
          <p:nvPr/>
        </p:nvSpPr>
        <p:spPr>
          <a:xfrm>
            <a:off x="1211662" y="6257835"/>
            <a:ext cx="6951980" cy="368300"/>
          </a:xfrm>
          <a:prstGeom prst="rect">
            <a:avLst/>
          </a:prstGeom>
          <a:noFill/>
        </p:spPr>
        <p:txBody>
          <a:bodyPr wrap="none" rtlCol="0">
            <a:spAutoFit/>
          </a:bodyPr>
          <a:p>
            <a:pPr algn="l"/>
            <a:r>
              <a:rPr lang="en-US" dirty="0">
                <a:hlinkClick r:id="rId3" action="ppaction://hlinkfile"/>
              </a:rPr>
              <a:t>https://aws.amazon.com/pt/blogs/developer/construct-hub-preview/</a:t>
            </a:r>
            <a:endParaRPr lang="en-US" dirty="0" err="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1963420" y="2642235"/>
            <a:ext cx="752094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ctr"/>
            <a:r>
              <a:rPr lang="pt-PT" altLang="en-US" dirty="0">
                <a:solidFill>
                  <a:schemeClr val="bg1"/>
                </a:solidFill>
              </a:rPr>
              <a:t>Talking is easy, </a:t>
            </a:r>
            <a:endParaRPr lang="pt-PT" altLang="en-US" dirty="0">
              <a:solidFill>
                <a:schemeClr val="bg1"/>
              </a:solidFill>
            </a:endParaRPr>
          </a:p>
          <a:p>
            <a:pPr algn="ctr"/>
            <a:r>
              <a:rPr lang="pt-PT" altLang="en-US" dirty="0">
                <a:solidFill>
                  <a:schemeClr val="bg1"/>
                </a:solidFill>
              </a:rPr>
              <a:t>show me the code.</a:t>
            </a:r>
            <a:endParaRPr lang="pt-PT" alt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FrontEnd </a:t>
            </a:r>
            <a:endParaRPr lang="pt-PT" altLang="en-US" dirty="0">
              <a:solidFill>
                <a:schemeClr val="bg1"/>
              </a:solidFill>
            </a:endParaRPr>
          </a:p>
        </p:txBody>
      </p:sp>
      <p:sp>
        <p:nvSpPr>
          <p:cNvPr id="3" name="Rectangles 2"/>
          <p:cNvSpPr/>
          <p:nvPr/>
        </p:nvSpPr>
        <p:spPr>
          <a:xfrm>
            <a:off x="615315" y="1285240"/>
            <a:ext cx="859536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7390" y="1285240"/>
            <a:ext cx="1090930" cy="368300"/>
          </a:xfrm>
          <a:prstGeom prst="rect">
            <a:avLst/>
          </a:prstGeom>
          <a:noFill/>
        </p:spPr>
        <p:txBody>
          <a:bodyPr wrap="none" rtlCol="0">
            <a:spAutoFit/>
          </a:bodyPr>
          <a:p>
            <a:r>
              <a:rPr lang="pt-PT" altLang="en-US">
                <a:solidFill>
                  <a:schemeClr val="bg1"/>
                </a:solidFill>
              </a:rPr>
              <a:t>FrontEnd</a:t>
            </a:r>
            <a:endParaRPr lang="pt-PT" altLang="en-US">
              <a:solidFill>
                <a:schemeClr val="bg1"/>
              </a:solidFill>
            </a:endParaRPr>
          </a:p>
        </p:txBody>
      </p:sp>
      <p:pic>
        <p:nvPicPr>
          <p:cNvPr id="17" name="Picture 16"/>
          <p:cNvPicPr>
            <a:picLocks noChangeAspect="1"/>
          </p:cNvPicPr>
          <p:nvPr/>
        </p:nvPicPr>
        <p:blipFill>
          <a:blip r:embed="rId2"/>
          <a:stretch>
            <a:fillRect/>
          </a:stretch>
        </p:blipFill>
        <p:spPr>
          <a:xfrm>
            <a:off x="782320" y="1888490"/>
            <a:ext cx="1058545" cy="951230"/>
          </a:xfrm>
          <a:prstGeom prst="rect">
            <a:avLst/>
          </a:prstGeom>
        </p:spPr>
      </p:pic>
      <p:pic>
        <p:nvPicPr>
          <p:cNvPr id="22" name="Picture 21"/>
          <p:cNvPicPr>
            <a:picLocks noChangeAspect="1"/>
          </p:cNvPicPr>
          <p:nvPr/>
        </p:nvPicPr>
        <p:blipFill>
          <a:blip r:embed="rId3"/>
          <a:stretch>
            <a:fillRect/>
          </a:stretch>
        </p:blipFill>
        <p:spPr>
          <a:xfrm>
            <a:off x="9381490" y="117475"/>
            <a:ext cx="2810510" cy="6740525"/>
          </a:xfrm>
          <a:prstGeom prst="rect">
            <a:avLst/>
          </a:prstGeom>
        </p:spPr>
      </p:pic>
      <p:sp>
        <p:nvSpPr>
          <p:cNvPr id="50" name="object 12"/>
          <p:cNvSpPr/>
          <p:nvPr/>
        </p:nvSpPr>
        <p:spPr>
          <a:xfrm>
            <a:off x="2166620" y="1888490"/>
            <a:ext cx="834390" cy="909955"/>
          </a:xfrm>
          <a:prstGeom prst="rect">
            <a:avLst/>
          </a:prstGeom>
          <a:blipFill>
            <a:blip r:embed="rId4" cstate="print"/>
            <a:stretch>
              <a:fillRect/>
            </a:stretch>
          </a:blipFill>
        </p:spPr>
        <p:txBody>
          <a:bodyPr wrap="square" lIns="0" tIns="0" rIns="0" bIns="0" rtlCol="0"/>
          <a:p/>
        </p:txBody>
      </p:sp>
      <p:pic>
        <p:nvPicPr>
          <p:cNvPr id="23" name="Picture 22"/>
          <p:cNvPicPr>
            <a:picLocks noChangeAspect="1"/>
          </p:cNvPicPr>
          <p:nvPr/>
        </p:nvPicPr>
        <p:blipFill>
          <a:blip r:embed="rId5"/>
          <a:stretch>
            <a:fillRect/>
          </a:stretch>
        </p:blipFill>
        <p:spPr>
          <a:xfrm>
            <a:off x="3705860" y="1806575"/>
            <a:ext cx="1005205" cy="1005205"/>
          </a:xfrm>
          <a:prstGeom prst="rect">
            <a:avLst/>
          </a:prstGeom>
        </p:spPr>
      </p:pic>
      <p:pic>
        <p:nvPicPr>
          <p:cNvPr id="24" name="Picture 23"/>
          <p:cNvPicPr>
            <a:picLocks noChangeAspect="1"/>
          </p:cNvPicPr>
          <p:nvPr/>
        </p:nvPicPr>
        <p:blipFill>
          <a:blip r:embed="rId6"/>
          <a:stretch>
            <a:fillRect/>
          </a:stretch>
        </p:blipFill>
        <p:spPr>
          <a:xfrm>
            <a:off x="5266055" y="1901190"/>
            <a:ext cx="1500505" cy="840740"/>
          </a:xfrm>
          <a:prstGeom prst="rect">
            <a:avLst/>
          </a:prstGeom>
        </p:spPr>
      </p:pic>
      <p:pic>
        <p:nvPicPr>
          <p:cNvPr id="25" name="Picture 24"/>
          <p:cNvPicPr>
            <a:picLocks noChangeAspect="1"/>
          </p:cNvPicPr>
          <p:nvPr/>
        </p:nvPicPr>
        <p:blipFill>
          <a:blip r:embed="rId7"/>
          <a:stretch>
            <a:fillRect/>
          </a:stretch>
        </p:blipFill>
        <p:spPr>
          <a:xfrm>
            <a:off x="7532370" y="1819275"/>
            <a:ext cx="783590" cy="979170"/>
          </a:xfrm>
          <a:prstGeom prst="rect">
            <a:avLst/>
          </a:prstGeom>
        </p:spPr>
      </p:pic>
      <p:pic>
        <p:nvPicPr>
          <p:cNvPr id="26" name="Picture 25"/>
          <p:cNvPicPr>
            <a:picLocks noChangeAspect="1"/>
          </p:cNvPicPr>
          <p:nvPr/>
        </p:nvPicPr>
        <p:blipFill>
          <a:blip r:embed="rId8"/>
          <a:stretch>
            <a:fillRect/>
          </a:stretch>
        </p:blipFill>
        <p:spPr>
          <a:xfrm>
            <a:off x="929640" y="3475355"/>
            <a:ext cx="878205" cy="878205"/>
          </a:xfrm>
          <a:prstGeom prst="rect">
            <a:avLst/>
          </a:prstGeom>
        </p:spPr>
      </p:pic>
      <p:pic>
        <p:nvPicPr>
          <p:cNvPr id="27" name="Picture 26"/>
          <p:cNvPicPr>
            <a:picLocks noChangeAspect="1"/>
          </p:cNvPicPr>
          <p:nvPr/>
        </p:nvPicPr>
        <p:blipFill>
          <a:blip r:embed="rId9"/>
          <a:stretch>
            <a:fillRect/>
          </a:stretch>
        </p:blipFill>
        <p:spPr>
          <a:xfrm>
            <a:off x="2065655" y="3349625"/>
            <a:ext cx="4286250" cy="1066800"/>
          </a:xfrm>
          <a:prstGeom prst="rect">
            <a:avLst/>
          </a:prstGeom>
        </p:spPr>
      </p:pic>
      <p:pic>
        <p:nvPicPr>
          <p:cNvPr id="28" name="Picture 27"/>
          <p:cNvPicPr>
            <a:picLocks noChangeAspect="1"/>
          </p:cNvPicPr>
          <p:nvPr/>
        </p:nvPicPr>
        <p:blipFill>
          <a:blip r:embed="rId10"/>
          <a:stretch>
            <a:fillRect/>
          </a:stretch>
        </p:blipFill>
        <p:spPr>
          <a:xfrm>
            <a:off x="5055235" y="4677410"/>
            <a:ext cx="1296670" cy="1296670"/>
          </a:xfrm>
          <a:prstGeom prst="rect">
            <a:avLst/>
          </a:prstGeom>
        </p:spPr>
      </p:pic>
      <p:pic>
        <p:nvPicPr>
          <p:cNvPr id="29" name="Picture 28"/>
          <p:cNvPicPr>
            <a:picLocks noChangeAspect="1"/>
          </p:cNvPicPr>
          <p:nvPr/>
        </p:nvPicPr>
        <p:blipFill>
          <a:blip r:embed="rId11"/>
          <a:stretch>
            <a:fillRect/>
          </a:stretch>
        </p:blipFill>
        <p:spPr>
          <a:xfrm>
            <a:off x="929640" y="4910455"/>
            <a:ext cx="1835785" cy="965200"/>
          </a:xfrm>
          <a:prstGeom prst="rect">
            <a:avLst/>
          </a:prstGeom>
        </p:spPr>
      </p:pic>
      <p:sp>
        <p:nvSpPr>
          <p:cNvPr id="30" name="Text Box 29"/>
          <p:cNvSpPr txBox="1"/>
          <p:nvPr/>
        </p:nvSpPr>
        <p:spPr>
          <a:xfrm>
            <a:off x="7470775" y="4697095"/>
            <a:ext cx="1361440" cy="368300"/>
          </a:xfrm>
          <a:prstGeom prst="rect">
            <a:avLst/>
          </a:prstGeom>
          <a:noFill/>
        </p:spPr>
        <p:txBody>
          <a:bodyPr wrap="none" rtlCol="0">
            <a:spAutoFit/>
          </a:bodyPr>
          <a:p>
            <a:r>
              <a:rPr lang="pt-PT" altLang="en-US">
                <a:solidFill>
                  <a:schemeClr val="bg1"/>
                </a:solidFill>
              </a:rPr>
              <a:t>Mode Dark </a:t>
            </a:r>
            <a:endParaRPr lang="pt-PT" altLang="en-US">
              <a:solidFill>
                <a:schemeClr val="bg1"/>
              </a:solidFill>
            </a:endParaRPr>
          </a:p>
        </p:txBody>
      </p:sp>
      <p:sp>
        <p:nvSpPr>
          <p:cNvPr id="31" name="Text Box 30"/>
          <p:cNvSpPr txBox="1"/>
          <p:nvPr/>
        </p:nvSpPr>
        <p:spPr>
          <a:xfrm>
            <a:off x="7385685" y="5141595"/>
            <a:ext cx="1468120" cy="368300"/>
          </a:xfrm>
          <a:prstGeom prst="rect">
            <a:avLst/>
          </a:prstGeom>
          <a:noFill/>
        </p:spPr>
        <p:txBody>
          <a:bodyPr wrap="none" rtlCol="0">
            <a:spAutoFit/>
          </a:bodyPr>
          <a:p>
            <a:r>
              <a:rPr lang="pt-PT" altLang="en-US">
                <a:solidFill>
                  <a:schemeClr val="bg1"/>
                </a:solidFill>
              </a:rPr>
              <a:t>Breadcumbs</a:t>
            </a:r>
            <a:endParaRPr lang="pt-PT" altLang="en-US">
              <a:solidFill>
                <a:schemeClr val="bg1"/>
              </a:solidFill>
            </a:endParaRPr>
          </a:p>
        </p:txBody>
      </p:sp>
      <p:pic>
        <p:nvPicPr>
          <p:cNvPr id="32" name="Picture 31"/>
          <p:cNvPicPr>
            <a:picLocks noChangeAspect="1"/>
          </p:cNvPicPr>
          <p:nvPr/>
        </p:nvPicPr>
        <p:blipFill>
          <a:blip r:embed="rId12"/>
          <a:stretch>
            <a:fillRect/>
          </a:stretch>
        </p:blipFill>
        <p:spPr>
          <a:xfrm>
            <a:off x="3442335" y="4851400"/>
            <a:ext cx="1024255" cy="1024255"/>
          </a:xfrm>
          <a:prstGeom prst="rect">
            <a:avLst/>
          </a:prstGeom>
        </p:spPr>
      </p:pic>
      <p:sp>
        <p:nvSpPr>
          <p:cNvPr id="33" name="Text Box 32"/>
          <p:cNvSpPr txBox="1"/>
          <p:nvPr/>
        </p:nvSpPr>
        <p:spPr>
          <a:xfrm>
            <a:off x="7572375" y="5530215"/>
            <a:ext cx="993140" cy="368300"/>
          </a:xfrm>
          <a:prstGeom prst="rect">
            <a:avLst/>
          </a:prstGeom>
          <a:noFill/>
        </p:spPr>
        <p:txBody>
          <a:bodyPr wrap="none" rtlCol="0">
            <a:spAutoFit/>
          </a:bodyPr>
          <a:p>
            <a:r>
              <a:rPr lang="pt-PT" altLang="en-US">
                <a:solidFill>
                  <a:schemeClr val="bg1"/>
                </a:solidFill>
              </a:rPr>
              <a:t>Loading</a:t>
            </a:r>
            <a:endParaRPr lang="pt-PT" altLang="en-US">
              <a:solidFill>
                <a:schemeClr val="bg1"/>
              </a:solidFill>
            </a:endParaRPr>
          </a:p>
        </p:txBody>
      </p:sp>
      <p:sp>
        <p:nvSpPr>
          <p:cNvPr id="34" name="Text Box 33"/>
          <p:cNvSpPr txBox="1"/>
          <p:nvPr/>
        </p:nvSpPr>
        <p:spPr>
          <a:xfrm>
            <a:off x="7252335" y="5921375"/>
            <a:ext cx="1782445" cy="368300"/>
          </a:xfrm>
          <a:prstGeom prst="rect">
            <a:avLst/>
          </a:prstGeom>
          <a:noFill/>
        </p:spPr>
        <p:txBody>
          <a:bodyPr wrap="none" rtlCol="0">
            <a:spAutoFit/>
          </a:bodyPr>
          <a:p>
            <a:r>
              <a:rPr lang="pt-PT" altLang="en-US">
                <a:solidFill>
                  <a:schemeClr val="bg1"/>
                </a:solidFill>
              </a:rPr>
              <a:t>Toast Messages</a:t>
            </a:r>
            <a:endParaRPr lang="pt-PT" altLang="en-US">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 y="1161415"/>
            <a:ext cx="11572875" cy="4271010"/>
          </a:xfrm>
          <a:prstGeom prst="rect">
            <a:avLst/>
          </a:prstGeom>
        </p:spPr>
      </p:pic>
      <p:sp>
        <p:nvSpPr>
          <p:cNvPr id="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List Buckets</a:t>
            </a:r>
            <a:endParaRPr lang="pt-PT" alt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5664" y="208280"/>
            <a:ext cx="11060471" cy="1532078"/>
          </a:xfrm>
        </p:spPr>
        <p:txBody>
          <a:bodyPr>
            <a:normAutofit/>
          </a:bodyPr>
          <a:p>
            <a:br>
              <a:rPr lang="en-US" sz="1800" dirty="0">
                <a:solidFill>
                  <a:schemeClr val="bg1"/>
                </a:solidFill>
              </a:rPr>
            </a:br>
            <a:endParaRPr lang="en-US" sz="1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0"/>
          </p:nvPr>
        </p:nvSpPr>
        <p:spPr>
          <a:xfrm>
            <a:off x="60325" y="2823845"/>
            <a:ext cx="5135880" cy="365125"/>
          </a:xfrm>
        </p:spPr>
        <p:txBody>
          <a:bodyPr vert="horz" lIns="91440" tIns="45720" rIns="91440" bIns="45720" rtlCol="0" anchor="t">
            <a:noAutofit/>
          </a:bodyPr>
          <a:p>
            <a:pPr marL="0" indent="0">
              <a:buNone/>
            </a:pPr>
            <a:r>
              <a:rPr lang="pt-PT" altLang="en-GB" dirty="0">
                <a:solidFill>
                  <a:schemeClr val="bg1"/>
                </a:solidFill>
                <a:ea typeface="Amazon Ember"/>
                <a:cs typeface="Amazon Ember"/>
              </a:rPr>
              <a:t>  </a:t>
            </a:r>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sp>
        <p:nvSpPr>
          <p:cNvPr id="5" name="Text Placeholder 4"/>
          <p:cNvSpPr>
            <a:spLocks noGrp="1"/>
          </p:cNvSpPr>
          <p:nvPr/>
        </p:nvSpPr>
        <p:spPr>
          <a:xfrm>
            <a:off x="292100" y="3289300"/>
            <a:ext cx="4900295"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800" dirty="0">
                <a:solidFill>
                  <a:schemeClr val="bg1"/>
                </a:solidFill>
                <a:ea typeface="Amazon Ember"/>
                <a:cs typeface="Amazon Ember"/>
              </a:rPr>
              <a:t>Center Leader Specialist Senior - NTTDATA</a:t>
            </a:r>
            <a:endParaRPr lang="en-GB" sz="1800" dirty="0">
              <a:solidFill>
                <a:schemeClr val="bg1"/>
              </a:solidFill>
              <a:ea typeface="Amazon Ember"/>
              <a:cs typeface="Amazon Ember"/>
            </a:endParaRPr>
          </a:p>
        </p:txBody>
      </p:sp>
      <p:pic>
        <p:nvPicPr>
          <p:cNvPr id="4" name="Picture 3"/>
          <p:cNvPicPr>
            <a:picLocks noChangeAspect="1"/>
          </p:cNvPicPr>
          <p:nvPr/>
        </p:nvPicPr>
        <p:blipFill>
          <a:blip r:embed="rId2"/>
          <a:stretch>
            <a:fillRect/>
          </a:stretch>
        </p:blipFill>
        <p:spPr>
          <a:xfrm>
            <a:off x="379730" y="576580"/>
            <a:ext cx="2052320" cy="2052320"/>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3"/>
          <a:stretch>
            <a:fillRect/>
          </a:stretch>
        </p:blipFill>
        <p:spPr>
          <a:xfrm>
            <a:off x="4253230" y="544830"/>
            <a:ext cx="1764030" cy="1764030"/>
          </a:xfrm>
          <a:prstGeom prst="rect">
            <a:avLst/>
          </a:prstGeom>
        </p:spPr>
      </p:pic>
      <p:sp>
        <p:nvSpPr>
          <p:cNvPr id="9" name="Text Box 8"/>
          <p:cNvSpPr txBox="1"/>
          <p:nvPr/>
        </p:nvSpPr>
        <p:spPr>
          <a:xfrm>
            <a:off x="313690" y="5342255"/>
            <a:ext cx="5948045" cy="398780"/>
          </a:xfrm>
          <a:prstGeom prst="rect">
            <a:avLst/>
          </a:prstGeom>
          <a:noFill/>
        </p:spPr>
        <p:txBody>
          <a:bodyPr wrap="none" rtlCol="0">
            <a:spAutoFit/>
          </a:bodyPr>
          <a:p>
            <a:pPr algn="l"/>
            <a:r>
              <a:rPr lang="en-US" sz="2000" dirty="0" err="1" smtClean="0">
                <a:solidFill>
                  <a:schemeClr val="bg1"/>
                </a:solidFill>
              </a:rPr>
              <a:t>https://www.linkedin.com/in/wedermarianodesousa/</a:t>
            </a:r>
            <a:endParaRPr lang="en-US" sz="2000" dirty="0" err="1" smtClean="0">
              <a:solidFill>
                <a:schemeClr val="bg1"/>
              </a:solidFill>
            </a:endParaRPr>
          </a:p>
        </p:txBody>
      </p:sp>
      <p:pic>
        <p:nvPicPr>
          <p:cNvPr id="10" name="Picture 9"/>
          <p:cNvPicPr>
            <a:picLocks noChangeAspect="1"/>
          </p:cNvPicPr>
          <p:nvPr/>
        </p:nvPicPr>
        <p:blipFill>
          <a:blip r:embed="rId4"/>
          <a:stretch>
            <a:fillRect/>
          </a:stretch>
        </p:blipFill>
        <p:spPr>
          <a:xfrm>
            <a:off x="9800590" y="514350"/>
            <a:ext cx="1746250" cy="1746250"/>
          </a:xfrm>
          <a:prstGeom prst="rect">
            <a:avLst/>
          </a:prstGeom>
        </p:spPr>
      </p:pic>
      <p:pic>
        <p:nvPicPr>
          <p:cNvPr id="11" name="Picture 10"/>
          <p:cNvPicPr>
            <a:picLocks noChangeAspect="1"/>
          </p:cNvPicPr>
          <p:nvPr/>
        </p:nvPicPr>
        <p:blipFill>
          <a:blip r:embed="rId5"/>
          <a:stretch>
            <a:fillRect/>
          </a:stretch>
        </p:blipFill>
        <p:spPr>
          <a:xfrm>
            <a:off x="7950835" y="554990"/>
            <a:ext cx="1753870" cy="1753870"/>
          </a:xfrm>
          <a:prstGeom prst="rect">
            <a:avLst/>
          </a:prstGeom>
        </p:spPr>
      </p:pic>
      <p:pic>
        <p:nvPicPr>
          <p:cNvPr id="12" name="Picture 11"/>
          <p:cNvPicPr>
            <a:picLocks noChangeAspect="1"/>
          </p:cNvPicPr>
          <p:nvPr/>
        </p:nvPicPr>
        <p:blipFill>
          <a:blip r:embed="rId6"/>
          <a:srcRect l="-768" r="-768"/>
          <a:stretch>
            <a:fillRect/>
          </a:stretch>
        </p:blipFill>
        <p:spPr>
          <a:xfrm>
            <a:off x="6081395" y="514350"/>
            <a:ext cx="1764030" cy="1764030"/>
          </a:xfrm>
          <a:prstGeom prst="rect">
            <a:avLst/>
          </a:prstGeom>
        </p:spPr>
      </p:pic>
      <p:sp>
        <p:nvSpPr>
          <p:cNvPr id="24" name="Text Box 23"/>
          <p:cNvSpPr txBox="1"/>
          <p:nvPr/>
        </p:nvSpPr>
        <p:spPr>
          <a:xfrm>
            <a:off x="379730" y="4552315"/>
            <a:ext cx="3817620" cy="398780"/>
          </a:xfrm>
          <a:prstGeom prst="rect">
            <a:avLst/>
          </a:prstGeom>
          <a:noFill/>
        </p:spPr>
        <p:txBody>
          <a:bodyPr wrap="square" rtlCol="0" anchor="t">
            <a:spAutoFit/>
          </a:bodyPr>
          <a:p>
            <a:pPr algn="l"/>
            <a:r>
              <a:rPr lang="en-US" sz="2000" dirty="0" err="1" smtClean="0">
                <a:solidFill>
                  <a:schemeClr val="bg1"/>
                </a:solidFill>
              </a:rPr>
              <a:t>AWS User Group Goiânia</a:t>
            </a:r>
            <a:endParaRPr lang="en-US" sz="2000" dirty="0" err="1" smtClean="0">
              <a:solidFill>
                <a:schemeClr val="bg1"/>
              </a:solidFill>
            </a:endParaRPr>
          </a:p>
        </p:txBody>
      </p:sp>
      <p:sp>
        <p:nvSpPr>
          <p:cNvPr id="29" name="Text Box 28"/>
          <p:cNvSpPr txBox="1"/>
          <p:nvPr/>
        </p:nvSpPr>
        <p:spPr>
          <a:xfrm>
            <a:off x="309245" y="5830570"/>
            <a:ext cx="3227705" cy="398780"/>
          </a:xfrm>
          <a:prstGeom prst="rect">
            <a:avLst/>
          </a:prstGeom>
          <a:noFill/>
        </p:spPr>
        <p:txBody>
          <a:bodyPr wrap="none" rtlCol="0">
            <a:spAutoFit/>
          </a:bodyPr>
          <a:p>
            <a:pPr algn="l"/>
            <a:r>
              <a:rPr lang="en-US" sz="2000" dirty="0" err="1" smtClean="0">
                <a:solidFill>
                  <a:schemeClr val="bg1"/>
                </a:solidFill>
              </a:rPr>
              <a:t>https://github.com/weder96</a:t>
            </a:r>
            <a:endParaRPr lang="en-US" sz="2000" dirty="0" err="1" smtClean="0">
              <a:solidFill>
                <a:schemeClr val="bg1"/>
              </a:solidFill>
            </a:endParaRPr>
          </a:p>
        </p:txBody>
      </p:sp>
      <p:sp>
        <p:nvSpPr>
          <p:cNvPr id="7" name="Text Box 6"/>
          <p:cNvSpPr txBox="1"/>
          <p:nvPr/>
        </p:nvSpPr>
        <p:spPr>
          <a:xfrm>
            <a:off x="374015" y="4153535"/>
            <a:ext cx="3817620" cy="398780"/>
          </a:xfrm>
          <a:prstGeom prst="rect">
            <a:avLst/>
          </a:prstGeom>
          <a:noFill/>
        </p:spPr>
        <p:txBody>
          <a:bodyPr wrap="square" rtlCol="0" anchor="t">
            <a:spAutoFit/>
          </a:bodyPr>
          <a:p>
            <a:pPr algn="l"/>
            <a:r>
              <a:rPr lang="pt-PT" altLang="en-US" sz="2000" dirty="0" err="1" smtClean="0">
                <a:solidFill>
                  <a:schemeClr val="bg1"/>
                </a:solidFill>
              </a:rPr>
              <a:t>GOJava</a:t>
            </a:r>
            <a:endParaRPr lang="pt-PT" altLang="en-US" sz="2000" dirty="0" err="1" smtClean="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List Objects</a:t>
            </a:r>
            <a:endParaRPr lang="pt-PT" altLang="en-US" dirty="0">
              <a:solidFill>
                <a:schemeClr val="bg1"/>
              </a:solidFill>
            </a:endParaRPr>
          </a:p>
        </p:txBody>
      </p:sp>
      <p:pic>
        <p:nvPicPr>
          <p:cNvPr id="2" name="Picture 1"/>
          <p:cNvPicPr>
            <a:picLocks noChangeAspect="1"/>
          </p:cNvPicPr>
          <p:nvPr/>
        </p:nvPicPr>
        <p:blipFill>
          <a:blip r:embed="rId2"/>
          <a:srcRect r="714"/>
          <a:stretch>
            <a:fillRect/>
          </a:stretch>
        </p:blipFill>
        <p:spPr>
          <a:xfrm>
            <a:off x="266700" y="1404620"/>
            <a:ext cx="11485245" cy="48564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Upload Files - S3</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90170" y="1285875"/>
            <a:ext cx="12011025" cy="4286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Create Bucket</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85725" y="1551305"/>
            <a:ext cx="12020550" cy="3981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BackEnd</a:t>
            </a:r>
            <a:endParaRPr lang="pt-PT" altLang="en-US" dirty="0">
              <a:solidFill>
                <a:schemeClr val="bg1"/>
              </a:solidFill>
            </a:endParaRPr>
          </a:p>
        </p:txBody>
      </p:sp>
      <p:sp>
        <p:nvSpPr>
          <p:cNvPr id="3" name="Rectangles 2"/>
          <p:cNvSpPr/>
          <p:nvPr/>
        </p:nvSpPr>
        <p:spPr>
          <a:xfrm>
            <a:off x="3054350" y="1097280"/>
            <a:ext cx="8870315" cy="5527675"/>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146425" y="1097280"/>
            <a:ext cx="1073150" cy="368300"/>
          </a:xfrm>
          <a:prstGeom prst="rect">
            <a:avLst/>
          </a:prstGeom>
          <a:noFill/>
        </p:spPr>
        <p:txBody>
          <a:bodyPr wrap="none" rtlCol="0">
            <a:spAutoFit/>
          </a:bodyPr>
          <a:p>
            <a:r>
              <a:rPr lang="pt-PT" altLang="en-US">
                <a:solidFill>
                  <a:schemeClr val="bg1"/>
                </a:solidFill>
              </a:rPr>
              <a:t>BackEnd</a:t>
            </a:r>
            <a:endParaRPr lang="pt-PT" altLang="en-US">
              <a:solidFill>
                <a:schemeClr val="bg1"/>
              </a:solidFill>
            </a:endParaRPr>
          </a:p>
        </p:txBody>
      </p:sp>
      <p:pic>
        <p:nvPicPr>
          <p:cNvPr id="2" name="Picture 1"/>
          <p:cNvPicPr>
            <a:picLocks noChangeAspect="1"/>
          </p:cNvPicPr>
          <p:nvPr/>
        </p:nvPicPr>
        <p:blipFill>
          <a:blip r:embed="rId2"/>
          <a:stretch>
            <a:fillRect/>
          </a:stretch>
        </p:blipFill>
        <p:spPr>
          <a:xfrm>
            <a:off x="27305" y="1090295"/>
            <a:ext cx="2799080" cy="5755005"/>
          </a:xfrm>
          <a:prstGeom prst="rect">
            <a:avLst/>
          </a:prstGeom>
        </p:spPr>
      </p:pic>
      <p:grpSp>
        <p:nvGrpSpPr>
          <p:cNvPr id="52" name="object 14"/>
          <p:cNvGrpSpPr/>
          <p:nvPr/>
        </p:nvGrpSpPr>
        <p:grpSpPr>
          <a:xfrm>
            <a:off x="3386848" y="1704822"/>
            <a:ext cx="724535" cy="7245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p/>
          </p:txBody>
        </p:sp>
        <p:sp>
          <p:nvSpPr>
            <p:cNvPr id="54" name="object 16"/>
            <p:cNvSpPr/>
            <p:nvPr/>
          </p:nvSpPr>
          <p:spPr>
            <a:xfrm>
              <a:off x="12384024" y="5738291"/>
              <a:ext cx="401700" cy="577684"/>
            </a:xfrm>
            <a:prstGeom prst="rect">
              <a:avLst/>
            </a:prstGeom>
            <a:blipFill>
              <a:blip r:embed="rId3" cstate="print"/>
              <a:stretch>
                <a:fillRect/>
              </a:stretch>
            </a:blipFill>
          </p:spPr>
          <p:txBody>
            <a:bodyPr wrap="square" lIns="0" tIns="0" rIns="0" bIns="0" rtlCol="0"/>
            <a:p/>
          </p:txBody>
        </p:sp>
      </p:grpSp>
      <p:pic>
        <p:nvPicPr>
          <p:cNvPr id="4" name="Picture 3"/>
          <p:cNvPicPr>
            <a:picLocks noChangeAspect="1"/>
          </p:cNvPicPr>
          <p:nvPr/>
        </p:nvPicPr>
        <p:blipFill>
          <a:blip r:embed="rId4"/>
          <a:stretch>
            <a:fillRect/>
          </a:stretch>
        </p:blipFill>
        <p:spPr>
          <a:xfrm>
            <a:off x="6081395" y="1704975"/>
            <a:ext cx="895350" cy="875665"/>
          </a:xfrm>
          <a:prstGeom prst="rect">
            <a:avLst/>
          </a:prstGeom>
        </p:spPr>
      </p:pic>
      <p:pic>
        <p:nvPicPr>
          <p:cNvPr id="6" name="Picture 5"/>
          <p:cNvPicPr>
            <a:picLocks noChangeAspect="1"/>
          </p:cNvPicPr>
          <p:nvPr/>
        </p:nvPicPr>
        <p:blipFill>
          <a:blip r:embed="rId5"/>
          <a:stretch>
            <a:fillRect/>
          </a:stretch>
        </p:blipFill>
        <p:spPr>
          <a:xfrm>
            <a:off x="4382770" y="1704975"/>
            <a:ext cx="1279525" cy="851535"/>
          </a:xfrm>
          <a:prstGeom prst="rect">
            <a:avLst/>
          </a:prstGeom>
        </p:spPr>
      </p:pic>
      <p:pic>
        <p:nvPicPr>
          <p:cNvPr id="7" name="Picture 6"/>
          <p:cNvPicPr>
            <a:picLocks noChangeAspect="1"/>
          </p:cNvPicPr>
          <p:nvPr/>
        </p:nvPicPr>
        <p:blipFill>
          <a:blip r:embed="rId6"/>
          <a:stretch>
            <a:fillRect/>
          </a:stretch>
        </p:blipFill>
        <p:spPr>
          <a:xfrm>
            <a:off x="7540625" y="1617345"/>
            <a:ext cx="2988310" cy="1051560"/>
          </a:xfrm>
          <a:prstGeom prst="rect">
            <a:avLst/>
          </a:prstGeom>
        </p:spPr>
      </p:pic>
      <p:pic>
        <p:nvPicPr>
          <p:cNvPr id="8" name="Picture 7"/>
          <p:cNvPicPr>
            <a:picLocks noChangeAspect="1"/>
          </p:cNvPicPr>
          <p:nvPr/>
        </p:nvPicPr>
        <p:blipFill>
          <a:blip r:embed="rId7"/>
          <a:stretch>
            <a:fillRect/>
          </a:stretch>
        </p:blipFill>
        <p:spPr>
          <a:xfrm>
            <a:off x="3387090" y="3066415"/>
            <a:ext cx="2360930" cy="891540"/>
          </a:xfrm>
          <a:prstGeom prst="rect">
            <a:avLst/>
          </a:prstGeom>
        </p:spPr>
      </p:pic>
      <p:pic>
        <p:nvPicPr>
          <p:cNvPr id="9" name="Picture 8"/>
          <p:cNvPicPr>
            <a:picLocks noChangeAspect="1"/>
          </p:cNvPicPr>
          <p:nvPr/>
        </p:nvPicPr>
        <p:blipFill>
          <a:blip r:embed="rId8"/>
          <a:stretch>
            <a:fillRect/>
          </a:stretch>
        </p:blipFill>
        <p:spPr>
          <a:xfrm>
            <a:off x="6081395" y="3089275"/>
            <a:ext cx="3238500" cy="8191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Upload File Bucket</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266700" y="1394460"/>
            <a:ext cx="8115935" cy="43141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Download File Bucket</a:t>
            </a:r>
            <a:endParaRPr lang="pt-PT" altLang="en-US" dirty="0">
              <a:solidFill>
                <a:schemeClr val="bg1"/>
              </a:solidFill>
            </a:endParaRPr>
          </a:p>
        </p:txBody>
      </p:sp>
      <p:pic>
        <p:nvPicPr>
          <p:cNvPr id="3" name="Picture 2"/>
          <p:cNvPicPr>
            <a:picLocks noChangeAspect="1"/>
          </p:cNvPicPr>
          <p:nvPr/>
        </p:nvPicPr>
        <p:blipFill>
          <a:blip r:embed="rId2"/>
          <a:stretch>
            <a:fillRect/>
          </a:stretch>
        </p:blipFill>
        <p:spPr>
          <a:xfrm>
            <a:off x="514350" y="1447165"/>
            <a:ext cx="9769475" cy="31832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List Objects and Bucket</a:t>
            </a:r>
            <a:endParaRPr lang="pt-PT" altLang="en-US" dirty="0">
              <a:solidFill>
                <a:schemeClr val="bg1"/>
              </a:solidFill>
            </a:endParaRPr>
          </a:p>
        </p:txBody>
      </p:sp>
      <p:pic>
        <p:nvPicPr>
          <p:cNvPr id="4" name="Picture 3"/>
          <p:cNvPicPr>
            <a:picLocks noChangeAspect="1"/>
          </p:cNvPicPr>
          <p:nvPr/>
        </p:nvPicPr>
        <p:blipFill>
          <a:blip r:embed="rId2"/>
          <a:stretch>
            <a:fillRect/>
          </a:stretch>
        </p:blipFill>
        <p:spPr>
          <a:xfrm>
            <a:off x="494665" y="1193165"/>
            <a:ext cx="7791450" cy="5048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Swagger - Open ui v3</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784860" y="1356995"/>
            <a:ext cx="8543290" cy="53232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a:blip r:embed="rId2"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522817" y="2752618"/>
            <a:ext cx="4202642" cy="831215"/>
          </a:xfrm>
          <a:prstGeom prst="rect">
            <a:avLst/>
          </a:prstGeom>
        </p:spPr>
        <p:txBody>
          <a:bodyPr vert="horz" wrap="square" lIns="0" tIns="10583" rIns="0" bIns="0" rtlCol="0">
            <a:spAutoFit/>
          </a:bodyPr>
          <a:lstStyle/>
          <a:p>
            <a:pPr marL="12700">
              <a:lnSpc>
                <a:spcPct val="100000"/>
              </a:lnSpc>
              <a:spcBef>
                <a:spcPts val="100"/>
              </a:spcBef>
            </a:pPr>
            <a:r>
              <a:rPr sz="5335" spc="170" dirty="0">
                <a:solidFill>
                  <a:schemeClr val="bg1"/>
                </a:solidFill>
              </a:rPr>
              <a:t>And</a:t>
            </a:r>
            <a:r>
              <a:rPr sz="5335" spc="-325" dirty="0">
                <a:solidFill>
                  <a:schemeClr val="bg1"/>
                </a:solidFill>
              </a:rPr>
              <a:t> </a:t>
            </a:r>
            <a:r>
              <a:rPr sz="5335" spc="295" dirty="0">
                <a:solidFill>
                  <a:schemeClr val="bg1"/>
                </a:solidFill>
              </a:rPr>
              <a:t>finally…</a:t>
            </a:r>
            <a:endParaRPr sz="5335" spc="295"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22605" y="152400"/>
            <a:ext cx="4759960" cy="497205"/>
          </a:xfrm>
          <a:prstGeom prst="rect">
            <a:avLst/>
          </a:prstGeom>
        </p:spPr>
        <p:txBody>
          <a:bodyPr vert="horz" wrap="square" lIns="0" tIns="10583" rIns="0" bIns="0" rtlCol="0">
            <a:spAutoFit/>
          </a:bodyPr>
          <a:lstStyle/>
          <a:p>
            <a:pPr marL="12700">
              <a:lnSpc>
                <a:spcPct val="100000"/>
              </a:lnSpc>
              <a:spcBef>
                <a:spcPts val="100"/>
              </a:spcBef>
            </a:pPr>
            <a:r>
              <a:rPr sz="3165" spc="5" dirty="0">
                <a:solidFill>
                  <a:schemeClr val="bg1"/>
                </a:solidFill>
              </a:rPr>
              <a:t>Best </a:t>
            </a:r>
            <a:r>
              <a:rPr sz="3165" spc="-80" dirty="0">
                <a:solidFill>
                  <a:schemeClr val="bg1"/>
                </a:solidFill>
              </a:rPr>
              <a:t>Practice: </a:t>
            </a:r>
            <a:r>
              <a:rPr sz="3165" spc="5" dirty="0">
                <a:solidFill>
                  <a:schemeClr val="bg1"/>
                </a:solidFill>
              </a:rPr>
              <a:t>Contribute</a:t>
            </a:r>
            <a:r>
              <a:rPr sz="3165" spc="-405" dirty="0">
                <a:solidFill>
                  <a:schemeClr val="bg1"/>
                </a:solidFill>
              </a:rPr>
              <a:t> </a:t>
            </a:r>
            <a:endParaRPr sz="3165" spc="-405" baseline="2000" dirty="0">
              <a:solidFill>
                <a:schemeClr val="bg1"/>
              </a:solidFill>
              <a:latin typeface="VL PGothic"/>
              <a:cs typeface="VL PGothic"/>
            </a:endParaRPr>
          </a:p>
        </p:txBody>
      </p:sp>
      <p:sp>
        <p:nvSpPr>
          <p:cNvPr id="4" name="object 4"/>
          <p:cNvSpPr/>
          <p:nvPr/>
        </p:nvSpPr>
        <p:spPr>
          <a:xfrm>
            <a:off x="2937351" y="744897"/>
            <a:ext cx="8318807" cy="5940168"/>
          </a:xfrm>
          <a:prstGeom prst="rect">
            <a:avLst/>
          </a:prstGeom>
          <a:blipFill>
            <a:blip r:embed="rId2" cstate="print"/>
            <a:stretch>
              <a:fillRect/>
            </a:stretch>
          </a:blipFill>
        </p:spPr>
        <p:txBody>
          <a:bodyPr wrap="square" lIns="0" tIns="0" rIns="0" bIns="0" rtlCol="0"/>
          <a:lstStyle/>
          <a:p>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dirty="0">
                <a:solidFill>
                  <a:schemeClr val="bg1"/>
                </a:solidFill>
              </a:rPr>
              <a:t>Agenda</a:t>
            </a:r>
            <a:endParaRPr lang="en-US" dirty="0">
              <a:solidFill>
                <a:schemeClr val="bg1"/>
              </a:solidFill>
            </a:endParaRPr>
          </a:p>
        </p:txBody>
      </p:sp>
      <p:sp>
        <p:nvSpPr>
          <p:cNvPr id="14" name="Text Placeholder 4"/>
          <p:cNvSpPr txBox="1"/>
          <p:nvPr/>
        </p:nvSpPr>
        <p:spPr>
          <a:xfrm>
            <a:off x="266700" y="1386205"/>
            <a:ext cx="11619230" cy="2120265"/>
          </a:xfrm>
          <a:prstGeom prst="rect">
            <a:avLst/>
          </a:prstGeom>
        </p:spPr>
        <p:txBody>
          <a:bodyPr vert="horz" wrap="square" lIns="182880" tIns="146304" rIns="182880" bIns="146304" rtlCol="0">
            <a:spAutoFit/>
          </a:bodyPr>
          <a:lstStyle>
            <a:lvl1pPr marL="0" marR="0" indent="0" algn="l" defTabSz="1097280" rtl="0" eaLnBrk="1" fontAlgn="auto" latinLnBrk="0" hangingPunct="1">
              <a:lnSpc>
                <a:spcPct val="90000"/>
              </a:lnSpc>
              <a:spcBef>
                <a:spcPct val="20000"/>
              </a:spcBef>
              <a:spcAft>
                <a:spcPts val="800"/>
              </a:spcAft>
              <a:buClrTx/>
              <a:buSzPct val="90000"/>
              <a:buFont typeface="Arial" panose="02080604020202020204" pitchFamily="34" charset="0"/>
              <a:buNone/>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465"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070"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310"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2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6pPr>
            <a:lvl7pPr marL="356616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7pPr>
            <a:lvl8pPr marL="411480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8pPr>
            <a:lvl9pPr marL="466344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9pPr>
          </a:lstStyle>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kumimoji="0" lang="it-IT" sz="2800" b="0" i="0" u="none" strike="noStrike" kern="1200" cap="none" spc="0" normalizeH="0" baseline="0" noProof="0" dirty="0">
                <a:ln>
                  <a:noFill/>
                </a:ln>
                <a:solidFill>
                  <a:srgbClr val="F2F4F4"/>
                </a:solidFill>
                <a:effectLst/>
                <a:uLnTx/>
                <a:uFillTx/>
                <a:latin typeface="Amazon Ember"/>
                <a:ea typeface="Amazon Ember" panose="020B0603020204020204" pitchFamily="34" charset="0"/>
                <a:cs typeface="Amazon Ember" panose="020B0603020204020204" pitchFamily="34" charset="0"/>
              </a:rPr>
              <a:t>Building </a:t>
            </a:r>
            <a:r>
              <a:rPr kumimoji="0" lang="it-IT" sz="2800" b="0" i="0" u="none" strike="noStrike" kern="1200" cap="none" spc="0" normalizeH="0" baseline="0" noProof="0" dirty="0" err="1">
                <a:ln>
                  <a:noFill/>
                </a:ln>
                <a:solidFill>
                  <a:srgbClr val="F2F4F4"/>
                </a:solidFill>
                <a:effectLst/>
                <a:uLnTx/>
                <a:uFillTx/>
                <a:latin typeface="Amazon Ember"/>
                <a:ea typeface="Amazon Ember" panose="020B0603020204020204" pitchFamily="34" charset="0"/>
                <a:cs typeface="Amazon Ember" panose="020B0603020204020204" pitchFamily="34" charset="0"/>
              </a:rPr>
              <a:t>Apps</a:t>
            </a:r>
            <a:endParaRPr kumimoji="0" lang="it-IT" sz="2800" b="0" i="0" u="none" strike="noStrike" kern="1200" cap="none" spc="0" normalizeH="0" baseline="0" noProof="0" dirty="0">
              <a:ln>
                <a:noFill/>
              </a:ln>
              <a:solidFill>
                <a:srgbClr val="F2F4F4"/>
              </a:solidFill>
              <a:effectLst/>
              <a:uLnTx/>
              <a:uFillTx/>
              <a:latin typeface="Amazon Ember"/>
              <a:ea typeface="Amazon Ember" panose="020B0603020204020204" pitchFamily="34" charset="0"/>
              <a:cs typeface="Amazon Ember" panose="020B0603020204020204" pitchFamily="34" charset="0"/>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it-IT" sz="2800" dirty="0" err="1">
                <a:solidFill>
                  <a:srgbClr val="F2F4F4"/>
                </a:solidFill>
                <a:latin typeface="Amazon Ember"/>
              </a:rPr>
              <a:t>App</a:t>
            </a:r>
            <a:r>
              <a:rPr lang="it-IT" sz="2800" dirty="0">
                <a:solidFill>
                  <a:srgbClr val="F2F4F4"/>
                </a:solidFill>
                <a:latin typeface="Amazon Ember"/>
              </a:rPr>
              <a:t> Integration</a:t>
            </a:r>
            <a:endParaRPr lang="it-IT" sz="2800" dirty="0">
              <a:solidFill>
                <a:srgbClr val="F2F4F4"/>
              </a:solidFill>
              <a:latin typeface="Amazon Ember"/>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it-IT" sz="2800" dirty="0">
                <a:solidFill>
                  <a:srgbClr val="F2F4F4"/>
                </a:solidFill>
                <a:latin typeface="Amazon Ember"/>
              </a:rPr>
              <a:t>AI/ML</a:t>
            </a:r>
            <a:endParaRPr kumimoji="0" lang="en-US" sz="2800" b="0" i="0" u="none" strike="noStrike" kern="1200" cap="none" spc="0" normalizeH="0" baseline="0" noProof="0" dirty="0">
              <a:ln>
                <a:noFill/>
              </a:ln>
              <a:solidFill>
                <a:srgbClr val="F2F4F4"/>
              </a:solidFill>
              <a:effectLst/>
              <a:uLnTx/>
              <a:uFillTx/>
              <a:latin typeface="Amazon Ember"/>
              <a:ea typeface="Amazon Ember" panose="020B0603020204020204" pitchFamily="34" charset="0"/>
              <a:cs typeface="Amazon Ember" panose="020B0603020204020204" pitchFamily="34" charset="0"/>
            </a:endParaRPr>
          </a:p>
        </p:txBody>
      </p:sp>
      <p:sp>
        <p:nvSpPr>
          <p:cNvPr id="3" name="Text Box 2"/>
          <p:cNvSpPr txBox="1"/>
          <p:nvPr/>
        </p:nvSpPr>
        <p:spPr>
          <a:xfrm>
            <a:off x="7822565" y="6381750"/>
            <a:ext cx="4102735" cy="368300"/>
          </a:xfrm>
          <a:prstGeom prst="rect">
            <a:avLst/>
          </a:prstGeom>
          <a:noFill/>
        </p:spPr>
        <p:txBody>
          <a:bodyPr wrap="square" rtlCol="0">
            <a:spAutoFit/>
          </a:bodyPr>
          <a:p>
            <a:pPr algn="l"/>
            <a:r>
              <a:rPr spc="-40" dirty="0">
                <a:solidFill>
                  <a:srgbClr val="FFFFFF"/>
                </a:solidFill>
                <a:latin typeface="Trebuchet MS"/>
                <a:cs typeface="Trebuchet MS"/>
                <a:sym typeface="+mn-ea"/>
              </a:rPr>
              <a:t>Eric </a:t>
            </a:r>
            <a:r>
              <a:rPr spc="-125" dirty="0">
                <a:solidFill>
                  <a:srgbClr val="FFFFFF"/>
                </a:solidFill>
                <a:latin typeface="Trebuchet MS"/>
                <a:cs typeface="Trebuchet MS"/>
                <a:sym typeface="+mn-ea"/>
              </a:rPr>
              <a:t>Z. </a:t>
            </a:r>
            <a:r>
              <a:rPr spc="25" dirty="0">
                <a:solidFill>
                  <a:srgbClr val="FFFFFF"/>
                </a:solidFill>
                <a:latin typeface="Trebuchet MS"/>
                <a:cs typeface="Trebuchet MS"/>
                <a:sym typeface="+mn-ea"/>
              </a:rPr>
              <a:t>Beard</a:t>
            </a:r>
            <a:r>
              <a:rPr lang="pt-PT" spc="25" dirty="0">
                <a:solidFill>
                  <a:srgbClr val="FFFFFF"/>
                </a:solidFill>
                <a:latin typeface="Trebuchet MS"/>
                <a:cs typeface="Trebuchet MS"/>
                <a:sym typeface="+mn-ea"/>
              </a:rPr>
              <a:t> and </a:t>
            </a:r>
            <a:r>
              <a:rPr spc="5" dirty="0">
                <a:solidFill>
                  <a:srgbClr val="FFFFFF"/>
                </a:solidFill>
                <a:latin typeface="Trebuchet MS"/>
                <a:cs typeface="Trebuchet MS"/>
                <a:sym typeface="+mn-ea"/>
              </a:rPr>
              <a:t>Rico</a:t>
            </a:r>
            <a:r>
              <a:rPr spc="-185" dirty="0">
                <a:solidFill>
                  <a:srgbClr val="FFFFFF"/>
                </a:solidFill>
                <a:latin typeface="Trebuchet MS"/>
                <a:cs typeface="Trebuchet MS"/>
                <a:sym typeface="+mn-ea"/>
              </a:rPr>
              <a:t> </a:t>
            </a:r>
            <a:r>
              <a:rPr spc="-10" dirty="0">
                <a:solidFill>
                  <a:srgbClr val="FFFFFF"/>
                </a:solidFill>
                <a:latin typeface="Trebuchet MS"/>
                <a:cs typeface="Trebuchet MS"/>
                <a:sym typeface="+mn-ea"/>
              </a:rPr>
              <a:t>Huijbers</a:t>
            </a:r>
            <a:endParaRPr lang="en-US"/>
          </a:p>
        </p:txBody>
      </p:sp>
      <p:sp>
        <p:nvSpPr>
          <p:cNvPr id="4" name="Text Box 3"/>
          <p:cNvSpPr txBox="1"/>
          <p:nvPr/>
        </p:nvSpPr>
        <p:spPr>
          <a:xfrm>
            <a:off x="7722870" y="5991225"/>
            <a:ext cx="4249420" cy="645160"/>
          </a:xfrm>
          <a:prstGeom prst="rect">
            <a:avLst/>
          </a:prstGeom>
          <a:noFill/>
        </p:spPr>
        <p:txBody>
          <a:bodyPr wrap="none" rtlCol="0">
            <a:spAutoFit/>
          </a:bodyPr>
          <a:p>
            <a:pPr algn="l"/>
            <a:r>
              <a:rPr lang="pt-PT" spc="-40" dirty="0">
                <a:solidFill>
                  <a:srgbClr val="FFFFFF"/>
                </a:solidFill>
                <a:latin typeface="Trebuchet MS"/>
                <a:cs typeface="Trebuchet MS"/>
                <a:sym typeface="+mn-ea"/>
              </a:rPr>
              <a:t> </a:t>
            </a:r>
            <a:r>
              <a:rPr spc="120" dirty="0">
                <a:solidFill>
                  <a:srgbClr val="FFFFFF"/>
                </a:solidFill>
                <a:latin typeface="Trebuchet MS"/>
                <a:cs typeface="Trebuchet MS"/>
                <a:sym typeface="+mn-ea"/>
              </a:rPr>
              <a:t>CDK </a:t>
            </a:r>
            <a:r>
              <a:rPr spc="30" dirty="0">
                <a:solidFill>
                  <a:srgbClr val="FFFFFF"/>
                </a:solidFill>
                <a:latin typeface="Trebuchet MS"/>
                <a:cs typeface="Trebuchet MS"/>
                <a:sym typeface="+mn-ea"/>
              </a:rPr>
              <a:t>for </a:t>
            </a:r>
            <a:r>
              <a:rPr spc="40" dirty="0">
                <a:solidFill>
                  <a:srgbClr val="FFFFFF"/>
                </a:solidFill>
                <a:latin typeface="Trebuchet MS"/>
                <a:cs typeface="Trebuchet MS"/>
                <a:sym typeface="+mn-ea"/>
              </a:rPr>
              <a:t>Complex </a:t>
            </a:r>
            <a:r>
              <a:rPr dirty="0">
                <a:solidFill>
                  <a:srgbClr val="FFFFFF"/>
                </a:solidFill>
                <a:latin typeface="Trebuchet MS"/>
                <a:cs typeface="Trebuchet MS"/>
                <a:sym typeface="+mn-ea"/>
              </a:rPr>
              <a:t>Enterprise</a:t>
            </a:r>
            <a:r>
              <a:rPr spc="-615" dirty="0">
                <a:solidFill>
                  <a:srgbClr val="FFFFFF"/>
                </a:solidFill>
                <a:latin typeface="Trebuchet MS"/>
                <a:cs typeface="Trebuchet MS"/>
                <a:sym typeface="+mn-ea"/>
              </a:rPr>
              <a:t> </a:t>
            </a:r>
            <a:r>
              <a:rPr spc="20" dirty="0">
                <a:solidFill>
                  <a:srgbClr val="FFFFFF"/>
                </a:solidFill>
                <a:latin typeface="Trebuchet MS"/>
                <a:cs typeface="Trebuchet MS"/>
                <a:sym typeface="+mn-ea"/>
              </a:rPr>
              <a:t>Applications</a:t>
            </a:r>
            <a:endParaRPr>
              <a:latin typeface="Trebuchet MS"/>
              <a:cs typeface="Trebuchet MS"/>
            </a:endParaRPr>
          </a:p>
          <a:p>
            <a:pPr algn="l"/>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nvSpPr>
        <p:spPr>
          <a:xfrm>
            <a:off x="627378" y="178308"/>
            <a:ext cx="2282825" cy="504825"/>
          </a:xfrm>
          <a:prstGeom prst="rect">
            <a:avLst/>
          </a:prstGeom>
        </p:spPr>
        <p:txBody>
          <a:bodyPr vert="horz" wrap="square" lIns="0" tIns="12700" rIns="0" bIns="0" rtlCol="0">
            <a:spAutoFit/>
          </a:bodyPr>
          <a:lstStyle>
            <a:lvl1pPr>
              <a:defRPr sz="9600" b="1" i="0">
                <a:solidFill>
                  <a:schemeClr val="bg1"/>
                </a:solidFill>
                <a:latin typeface="Trebuchet MS"/>
                <a:ea typeface="+mj-ea"/>
                <a:cs typeface="Trebuchet MS"/>
              </a:defRPr>
            </a:lvl1pPr>
          </a:lstStyle>
          <a:p>
            <a:pPr marL="12700">
              <a:lnSpc>
                <a:spcPct val="100000"/>
              </a:lnSpc>
              <a:spcBef>
                <a:spcPts val="100"/>
              </a:spcBef>
            </a:pPr>
            <a:r>
              <a:rPr sz="3200" spc="-15" dirty="0"/>
              <a:t>R</a:t>
            </a:r>
            <a:r>
              <a:rPr sz="3200" spc="-25" dirty="0"/>
              <a:t>e</a:t>
            </a:r>
            <a:r>
              <a:rPr sz="3200" spc="45" dirty="0"/>
              <a:t>s</a:t>
            </a:r>
            <a:r>
              <a:rPr sz="3200" spc="65" dirty="0"/>
              <a:t>o</a:t>
            </a:r>
            <a:r>
              <a:rPr sz="3200" spc="60" dirty="0"/>
              <a:t>u</a:t>
            </a:r>
            <a:r>
              <a:rPr sz="3200" spc="-90" dirty="0"/>
              <a:t>r</a:t>
            </a:r>
            <a:r>
              <a:rPr sz="3200" spc="-150" dirty="0"/>
              <a:t>c</a:t>
            </a:r>
            <a:r>
              <a:rPr sz="3200" spc="-140" dirty="0"/>
              <a:t>e</a:t>
            </a:r>
            <a:r>
              <a:rPr sz="3200" spc="50" dirty="0"/>
              <a:t>s</a:t>
            </a:r>
            <a:endParaRPr sz="3200"/>
          </a:p>
        </p:txBody>
      </p:sp>
      <p:sp>
        <p:nvSpPr>
          <p:cNvPr id="6" name="object 6"/>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sp>
        <p:nvSpPr>
          <p:cNvPr id="3" name="object 3"/>
          <p:cNvSpPr txBox="1"/>
          <p:nvPr/>
        </p:nvSpPr>
        <p:spPr>
          <a:xfrm>
            <a:off x="761942" y="922019"/>
            <a:ext cx="4141470" cy="843280"/>
          </a:xfrm>
          <a:prstGeom prst="rect">
            <a:avLst/>
          </a:prstGeom>
        </p:spPr>
        <p:txBody>
          <a:bodyPr vert="horz" wrap="square" lIns="0" tIns="12700" rIns="0" bIns="0" rtlCol="0">
            <a:spAutoFit/>
          </a:bodyPr>
          <a:lstStyle/>
          <a:p>
            <a:pPr marL="744220" marR="5080" indent="-731520">
              <a:lnSpc>
                <a:spcPct val="100000"/>
              </a:lnSpc>
              <a:spcBef>
                <a:spcPts val="100"/>
              </a:spcBef>
            </a:pPr>
            <a:r>
              <a:rPr b="1" spc="-5" dirty="0">
                <a:solidFill>
                  <a:srgbClr val="FFFFFF"/>
                </a:solidFill>
                <a:latin typeface="Trebuchet MS"/>
                <a:cs typeface="Trebuchet MS"/>
              </a:rPr>
              <a:t>Get </a:t>
            </a:r>
            <a:r>
              <a:rPr b="1" spc="15" dirty="0">
                <a:solidFill>
                  <a:srgbClr val="FFFFFF"/>
                </a:solidFill>
                <a:latin typeface="Trebuchet MS"/>
                <a:cs typeface="Trebuchet MS"/>
              </a:rPr>
              <a:t>Started </a:t>
            </a:r>
            <a:r>
              <a:rPr b="1" spc="10" dirty="0">
                <a:solidFill>
                  <a:srgbClr val="FFFFFF"/>
                </a:solidFill>
                <a:latin typeface="Trebuchet MS"/>
                <a:cs typeface="Trebuchet MS"/>
              </a:rPr>
              <a:t>with </a:t>
            </a:r>
            <a:r>
              <a:rPr b="1" spc="-15" dirty="0">
                <a:solidFill>
                  <a:srgbClr val="FFFFFF"/>
                </a:solidFill>
                <a:latin typeface="Trebuchet MS"/>
                <a:cs typeface="Trebuchet MS"/>
              </a:rPr>
              <a:t>the </a:t>
            </a:r>
            <a:r>
              <a:rPr b="1" spc="110" dirty="0">
                <a:solidFill>
                  <a:srgbClr val="FFFFFF"/>
                </a:solidFill>
                <a:latin typeface="Trebuchet MS"/>
                <a:cs typeface="Trebuchet MS"/>
              </a:rPr>
              <a:t>AWS </a:t>
            </a:r>
            <a:r>
              <a:rPr b="1" spc="80" dirty="0">
                <a:solidFill>
                  <a:srgbClr val="FFFFFF"/>
                </a:solidFill>
                <a:latin typeface="Trebuchet MS"/>
                <a:cs typeface="Trebuchet MS"/>
              </a:rPr>
              <a:t>CDK  </a:t>
            </a:r>
            <a:r>
              <a:rPr spc="145" dirty="0">
                <a:solidFill>
                  <a:srgbClr val="FFFFFF"/>
                </a:solidFill>
                <a:latin typeface="Trebuchet MS"/>
                <a:cs typeface="Trebuchet MS"/>
              </a:rPr>
              <a:t>AWS </a:t>
            </a:r>
            <a:r>
              <a:rPr spc="80" dirty="0">
                <a:solidFill>
                  <a:srgbClr val="FFFFFF"/>
                </a:solidFill>
                <a:latin typeface="Trebuchet MS"/>
                <a:cs typeface="Trebuchet MS"/>
              </a:rPr>
              <a:t>CDK </a:t>
            </a:r>
            <a:r>
              <a:rPr spc="40" dirty="0">
                <a:solidFill>
                  <a:srgbClr val="FFFFFF"/>
                </a:solidFill>
                <a:latin typeface="Trebuchet MS"/>
                <a:cs typeface="Trebuchet MS"/>
              </a:rPr>
              <a:t>Online </a:t>
            </a:r>
            <a:r>
              <a:rPr spc="65" dirty="0">
                <a:solidFill>
                  <a:srgbClr val="FFFFFF"/>
                </a:solidFill>
                <a:latin typeface="Trebuchet MS"/>
                <a:cs typeface="Trebuchet MS"/>
              </a:rPr>
              <a:t>Workshop  </a:t>
            </a:r>
            <a:r>
              <a:rPr spc="145" dirty="0">
                <a:solidFill>
                  <a:srgbClr val="FFFFFF"/>
                </a:solidFill>
                <a:latin typeface="Trebuchet MS"/>
                <a:cs typeface="Trebuchet MS"/>
              </a:rPr>
              <a:t>AWS</a:t>
            </a:r>
            <a:r>
              <a:rPr spc="-100" dirty="0">
                <a:solidFill>
                  <a:srgbClr val="FFFFFF"/>
                </a:solidFill>
                <a:latin typeface="Trebuchet MS"/>
                <a:cs typeface="Trebuchet MS"/>
              </a:rPr>
              <a:t> </a:t>
            </a:r>
            <a:r>
              <a:rPr spc="80" dirty="0">
                <a:solidFill>
                  <a:srgbClr val="FFFFFF"/>
                </a:solidFill>
                <a:latin typeface="Trebuchet MS"/>
                <a:cs typeface="Trebuchet MS"/>
              </a:rPr>
              <a:t>CDK</a:t>
            </a:r>
            <a:r>
              <a:rPr spc="-90" dirty="0">
                <a:solidFill>
                  <a:srgbClr val="FFFFFF"/>
                </a:solidFill>
                <a:latin typeface="Trebuchet MS"/>
                <a:cs typeface="Trebuchet MS"/>
              </a:rPr>
              <a:t> </a:t>
            </a:r>
            <a:r>
              <a:rPr spc="50" dirty="0">
                <a:solidFill>
                  <a:srgbClr val="FFFFFF"/>
                </a:solidFill>
                <a:latin typeface="Trebuchet MS"/>
                <a:cs typeface="Trebuchet MS"/>
              </a:rPr>
              <a:t>Samples</a:t>
            </a:r>
            <a:r>
              <a:rPr spc="-95" dirty="0">
                <a:solidFill>
                  <a:srgbClr val="FFFFFF"/>
                </a:solidFill>
                <a:latin typeface="Trebuchet MS"/>
                <a:cs typeface="Trebuchet MS"/>
              </a:rPr>
              <a:t> </a:t>
            </a:r>
            <a:r>
              <a:rPr spc="85" dirty="0">
                <a:solidFill>
                  <a:srgbClr val="FFFFFF"/>
                </a:solidFill>
                <a:latin typeface="Trebuchet MS"/>
                <a:cs typeface="Trebuchet MS"/>
              </a:rPr>
              <a:t>on</a:t>
            </a:r>
            <a:r>
              <a:rPr spc="-95" dirty="0">
                <a:solidFill>
                  <a:srgbClr val="FFFFFF"/>
                </a:solidFill>
                <a:latin typeface="Trebuchet MS"/>
                <a:cs typeface="Trebuchet MS"/>
              </a:rPr>
              <a:t> </a:t>
            </a:r>
            <a:r>
              <a:rPr spc="30" dirty="0">
                <a:solidFill>
                  <a:srgbClr val="FFFFFF"/>
                </a:solidFill>
                <a:latin typeface="Trebuchet MS"/>
                <a:cs typeface="Trebuchet MS"/>
              </a:rPr>
              <a:t>GitHub</a:t>
            </a:r>
            <a:endParaRPr>
              <a:latin typeface="Trebuchet MS"/>
              <a:cs typeface="Trebuchet MS"/>
            </a:endParaRPr>
          </a:p>
        </p:txBody>
      </p:sp>
      <p:sp>
        <p:nvSpPr>
          <p:cNvPr id="4" name="object 4"/>
          <p:cNvSpPr txBox="1"/>
          <p:nvPr/>
        </p:nvSpPr>
        <p:spPr>
          <a:xfrm>
            <a:off x="4713541" y="1226819"/>
            <a:ext cx="6082665" cy="635000"/>
          </a:xfrm>
          <a:prstGeom prst="rect">
            <a:avLst/>
          </a:prstGeom>
        </p:spPr>
        <p:txBody>
          <a:bodyPr vert="horz" wrap="square" lIns="0" tIns="12700" rIns="0" bIns="0" rtlCol="0">
            <a:spAutoFit/>
          </a:bodyPr>
          <a:lstStyle/>
          <a:p>
            <a:pPr marL="12700">
              <a:lnSpc>
                <a:spcPct val="100000"/>
              </a:lnSpc>
              <a:spcBef>
                <a:spcPts val="100"/>
              </a:spcBef>
            </a:pPr>
            <a:r>
              <a:rPr sz="2000" u="heavy" dirty="0">
                <a:solidFill>
                  <a:srgbClr val="00E0EA"/>
                </a:solidFill>
                <a:uFill>
                  <a:solidFill>
                    <a:srgbClr val="00E0EA"/>
                  </a:solidFill>
                </a:uFill>
                <a:latin typeface="Trebuchet MS"/>
                <a:cs typeface="Trebuchet MS"/>
              </a:rPr>
              <a:t>https://cdkworkshop.com</a:t>
            </a:r>
            <a:endParaRPr sz="2000">
              <a:latin typeface="Trebuchet MS"/>
              <a:cs typeface="Trebuchet MS"/>
            </a:endParaRPr>
          </a:p>
          <a:p>
            <a:pPr marL="12700">
              <a:lnSpc>
                <a:spcPct val="100000"/>
              </a:lnSpc>
            </a:pPr>
            <a:r>
              <a:rPr sz="2000" u="heavy" spc="5" dirty="0">
                <a:solidFill>
                  <a:srgbClr val="00E0EA"/>
                </a:solidFill>
                <a:uFill>
                  <a:solidFill>
                    <a:srgbClr val="00E0EA"/>
                  </a:solidFill>
                </a:uFill>
                <a:latin typeface="Trebuchet MS"/>
                <a:cs typeface="Trebuchet MS"/>
              </a:rPr>
              <a:t>https://github.com/aws-samples/aws-cdk-examples</a:t>
            </a:r>
            <a:endParaRPr sz="2000">
              <a:latin typeface="Trebuchet MS"/>
              <a:cs typeface="Trebuchet MS"/>
            </a:endParaRPr>
          </a:p>
        </p:txBody>
      </p:sp>
      <p:sp>
        <p:nvSpPr>
          <p:cNvPr id="5" name="object 5"/>
          <p:cNvSpPr txBox="1"/>
          <p:nvPr/>
        </p:nvSpPr>
        <p:spPr>
          <a:xfrm>
            <a:off x="761942" y="2141220"/>
            <a:ext cx="10701655" cy="4453890"/>
          </a:xfrm>
          <a:prstGeom prst="rect">
            <a:avLst/>
          </a:prstGeom>
        </p:spPr>
        <p:txBody>
          <a:bodyPr vert="horz" wrap="square" lIns="0" tIns="12700" rIns="0" bIns="0" rtlCol="0">
            <a:spAutoFit/>
          </a:bodyPr>
          <a:lstStyle/>
          <a:p>
            <a:pPr marL="12700">
              <a:lnSpc>
                <a:spcPct val="100000"/>
              </a:lnSpc>
              <a:spcBef>
                <a:spcPts val="100"/>
              </a:spcBef>
            </a:pPr>
            <a:r>
              <a:rPr b="1" spc="15" dirty="0">
                <a:solidFill>
                  <a:srgbClr val="FFFFFF"/>
                </a:solidFill>
                <a:latin typeface="Trebuchet MS"/>
                <a:cs typeface="Trebuchet MS"/>
              </a:rPr>
              <a:t>Dive</a:t>
            </a:r>
            <a:r>
              <a:rPr b="1" spc="-80" dirty="0">
                <a:solidFill>
                  <a:srgbClr val="FFFFFF"/>
                </a:solidFill>
                <a:latin typeface="Trebuchet MS"/>
                <a:cs typeface="Trebuchet MS"/>
              </a:rPr>
              <a:t> </a:t>
            </a:r>
            <a:r>
              <a:rPr b="1" spc="-10" dirty="0">
                <a:solidFill>
                  <a:srgbClr val="FFFFFF"/>
                </a:solidFill>
                <a:latin typeface="Trebuchet MS"/>
                <a:cs typeface="Trebuchet MS"/>
              </a:rPr>
              <a:t>Deeper</a:t>
            </a:r>
            <a:endParaRPr>
              <a:latin typeface="Trebuchet MS"/>
              <a:cs typeface="Trebuchet MS"/>
            </a:endParaRPr>
          </a:p>
          <a:p>
            <a:pPr marL="744220">
              <a:lnSpc>
                <a:spcPct val="100000"/>
              </a:lnSpc>
            </a:pPr>
            <a:r>
              <a:rPr b="1" spc="35" dirty="0">
                <a:solidFill>
                  <a:srgbClr val="FFFFFF"/>
                </a:solidFill>
                <a:latin typeface="Trebuchet MS"/>
                <a:cs typeface="Trebuchet MS"/>
              </a:rPr>
              <a:t>GitHub</a:t>
            </a:r>
            <a:endParaRPr>
              <a:latin typeface="Trebuchet MS"/>
              <a:cs typeface="Trebuchet MS"/>
            </a:endParaRPr>
          </a:p>
          <a:p>
            <a:pPr marL="1475105">
              <a:lnSpc>
                <a:spcPct val="100000"/>
              </a:lnSpc>
            </a:pPr>
            <a:r>
              <a:rPr u="heavy" spc="-5" dirty="0">
                <a:solidFill>
                  <a:srgbClr val="00E0EA"/>
                </a:solidFill>
                <a:uFill>
                  <a:solidFill>
                    <a:srgbClr val="00E0EA"/>
                  </a:solidFill>
                </a:uFill>
                <a:latin typeface="Trebuchet MS"/>
                <a:cs typeface="Trebuchet MS"/>
              </a:rPr>
              <a:t>https://github.com/aws/aws-cdk</a:t>
            </a:r>
            <a:endParaRPr>
              <a:latin typeface="Trebuchet MS"/>
              <a:cs typeface="Trebuchet MS"/>
            </a:endParaRPr>
          </a:p>
          <a:p>
            <a:pPr>
              <a:lnSpc>
                <a:spcPct val="100000"/>
              </a:lnSpc>
              <a:spcBef>
                <a:spcPts val="15"/>
              </a:spcBef>
            </a:pPr>
            <a:endParaRPr>
              <a:latin typeface="Trebuchet MS"/>
              <a:cs typeface="Trebuchet MS"/>
            </a:endParaRPr>
          </a:p>
          <a:p>
            <a:pPr marL="744220">
              <a:lnSpc>
                <a:spcPct val="100000"/>
              </a:lnSpc>
              <a:spcBef>
                <a:spcPts val="5"/>
              </a:spcBef>
            </a:pPr>
            <a:r>
              <a:rPr b="1" spc="80" dirty="0">
                <a:solidFill>
                  <a:srgbClr val="FFFFFF"/>
                </a:solidFill>
                <a:latin typeface="Trebuchet MS"/>
                <a:cs typeface="Trebuchet MS"/>
              </a:rPr>
              <a:t>CDK</a:t>
            </a:r>
            <a:r>
              <a:rPr b="1" spc="-80" dirty="0">
                <a:solidFill>
                  <a:srgbClr val="FFFFFF"/>
                </a:solidFill>
                <a:latin typeface="Trebuchet MS"/>
                <a:cs typeface="Trebuchet MS"/>
              </a:rPr>
              <a:t> </a:t>
            </a:r>
            <a:r>
              <a:rPr b="1" spc="10" dirty="0">
                <a:solidFill>
                  <a:srgbClr val="FFFFFF"/>
                </a:solidFill>
                <a:latin typeface="Trebuchet MS"/>
                <a:cs typeface="Trebuchet MS"/>
              </a:rPr>
              <a:t>Pipelines</a:t>
            </a:r>
            <a:endParaRPr>
              <a:latin typeface="Trebuchet MS"/>
              <a:cs typeface="Trebuchet MS"/>
            </a:endParaRPr>
          </a:p>
          <a:p>
            <a:pPr marL="1475105" marR="186055">
              <a:lnSpc>
                <a:spcPct val="100000"/>
              </a:lnSpc>
            </a:pPr>
            <a:r>
              <a:rPr u="heavy" spc="5" dirty="0">
                <a:solidFill>
                  <a:srgbClr val="00E0EA"/>
                </a:solidFill>
                <a:uFill>
                  <a:solidFill>
                    <a:srgbClr val="00E0EA"/>
                  </a:solidFill>
                </a:uFill>
                <a:latin typeface="Trebuchet MS"/>
                <a:cs typeface="Trebuchet MS"/>
              </a:rPr>
              <a:t>https://aws.amazon.com/blogs/developer/cdk-pipelines-continuous-delivery- </a:t>
            </a:r>
            <a:r>
              <a:rPr spc="5" dirty="0">
                <a:solidFill>
                  <a:srgbClr val="00E0EA"/>
                </a:solidFill>
                <a:latin typeface="Trebuchet MS"/>
                <a:cs typeface="Trebuchet MS"/>
              </a:rPr>
              <a:t> </a:t>
            </a:r>
            <a:r>
              <a:rPr u="heavy" spc="10" dirty="0">
                <a:solidFill>
                  <a:srgbClr val="00E0EA"/>
                </a:solidFill>
                <a:uFill>
                  <a:solidFill>
                    <a:srgbClr val="00E0EA"/>
                  </a:solidFill>
                </a:uFill>
                <a:latin typeface="Trebuchet MS"/>
                <a:cs typeface="Trebuchet MS"/>
              </a:rPr>
              <a:t>for-aws-cdk-applications/</a:t>
            </a:r>
            <a:endParaRPr>
              <a:latin typeface="Trebuchet MS"/>
              <a:cs typeface="Trebuchet MS"/>
            </a:endParaRPr>
          </a:p>
          <a:p>
            <a:pPr>
              <a:lnSpc>
                <a:spcPct val="100000"/>
              </a:lnSpc>
              <a:spcBef>
                <a:spcPts val="15"/>
              </a:spcBef>
            </a:pPr>
            <a:endParaRPr>
              <a:latin typeface="Trebuchet MS"/>
              <a:cs typeface="Trebuchet MS"/>
            </a:endParaRPr>
          </a:p>
          <a:p>
            <a:pPr marL="744220">
              <a:lnSpc>
                <a:spcPct val="100000"/>
              </a:lnSpc>
              <a:spcBef>
                <a:spcPts val="5"/>
              </a:spcBef>
            </a:pPr>
            <a:r>
              <a:rPr b="1" spc="55" dirty="0">
                <a:solidFill>
                  <a:srgbClr val="FFFFFF"/>
                </a:solidFill>
                <a:latin typeface="Trebuchet MS"/>
                <a:cs typeface="Trebuchet MS"/>
              </a:rPr>
              <a:t>Sample </a:t>
            </a:r>
            <a:r>
              <a:rPr b="1" spc="10" dirty="0">
                <a:solidFill>
                  <a:srgbClr val="FFFFFF"/>
                </a:solidFill>
                <a:latin typeface="Trebuchet MS"/>
                <a:cs typeface="Trebuchet MS"/>
              </a:rPr>
              <a:t>Code in this</a:t>
            </a:r>
            <a:r>
              <a:rPr b="1" spc="-390" dirty="0">
                <a:solidFill>
                  <a:srgbClr val="FFFFFF"/>
                </a:solidFill>
                <a:latin typeface="Trebuchet MS"/>
                <a:cs typeface="Trebuchet MS"/>
              </a:rPr>
              <a:t> </a:t>
            </a:r>
            <a:r>
              <a:rPr b="1" dirty="0">
                <a:solidFill>
                  <a:srgbClr val="FFFFFF"/>
                </a:solidFill>
                <a:latin typeface="Trebuchet MS"/>
                <a:cs typeface="Trebuchet MS"/>
              </a:rPr>
              <a:t>presentation</a:t>
            </a:r>
            <a:endParaRPr>
              <a:latin typeface="Trebuchet MS"/>
              <a:cs typeface="Trebuchet MS"/>
            </a:endParaRPr>
          </a:p>
          <a:p>
            <a:pPr marL="1475105">
              <a:lnSpc>
                <a:spcPct val="100000"/>
              </a:lnSpc>
            </a:pPr>
            <a:r>
              <a:rPr u="heavy" dirty="0">
                <a:solidFill>
                  <a:srgbClr val="00E0EA"/>
                </a:solidFill>
                <a:uFill>
                  <a:solidFill>
                    <a:srgbClr val="00E0EA"/>
                  </a:solidFill>
                </a:uFill>
                <a:latin typeface="Trebuchet MS"/>
                <a:cs typeface="Trebuchet MS"/>
              </a:rPr>
              <a:t>https://github.com/rix0rrr/devoops-sample</a:t>
            </a:r>
            <a:endParaRPr>
              <a:latin typeface="Trebuchet MS"/>
              <a:cs typeface="Trebuchet MS"/>
            </a:endParaRPr>
          </a:p>
          <a:p>
            <a:pPr>
              <a:lnSpc>
                <a:spcPct val="100000"/>
              </a:lnSpc>
              <a:spcBef>
                <a:spcPts val="15"/>
              </a:spcBef>
            </a:pPr>
            <a:endParaRPr>
              <a:latin typeface="Trebuchet MS"/>
              <a:cs typeface="Trebuchet MS"/>
            </a:endParaRPr>
          </a:p>
          <a:p>
            <a:pPr marL="744220">
              <a:lnSpc>
                <a:spcPct val="100000"/>
              </a:lnSpc>
              <a:spcBef>
                <a:spcPts val="5"/>
              </a:spcBef>
            </a:pPr>
            <a:r>
              <a:rPr b="1" spc="60" dirty="0">
                <a:solidFill>
                  <a:srgbClr val="FFFFFF"/>
                </a:solidFill>
                <a:latin typeface="Trebuchet MS"/>
                <a:cs typeface="Trebuchet MS"/>
              </a:rPr>
              <a:t>A</a:t>
            </a:r>
            <a:r>
              <a:rPr b="1" spc="-90" dirty="0">
                <a:solidFill>
                  <a:srgbClr val="FFFFFF"/>
                </a:solidFill>
                <a:latin typeface="Trebuchet MS"/>
                <a:cs typeface="Trebuchet MS"/>
              </a:rPr>
              <a:t> </a:t>
            </a:r>
            <a:r>
              <a:rPr b="1" spc="45" dirty="0">
                <a:solidFill>
                  <a:srgbClr val="FFFFFF"/>
                </a:solidFill>
                <a:latin typeface="Trebuchet MS"/>
                <a:cs typeface="Trebuchet MS"/>
              </a:rPr>
              <a:t>Landing</a:t>
            </a:r>
            <a:r>
              <a:rPr b="1" spc="-85" dirty="0">
                <a:solidFill>
                  <a:srgbClr val="FFFFFF"/>
                </a:solidFill>
                <a:latin typeface="Trebuchet MS"/>
                <a:cs typeface="Trebuchet MS"/>
              </a:rPr>
              <a:t> </a:t>
            </a:r>
            <a:r>
              <a:rPr b="1" spc="25" dirty="0">
                <a:solidFill>
                  <a:srgbClr val="FFFFFF"/>
                </a:solidFill>
                <a:latin typeface="Trebuchet MS"/>
                <a:cs typeface="Trebuchet MS"/>
              </a:rPr>
              <a:t>Zone</a:t>
            </a:r>
            <a:r>
              <a:rPr b="1" spc="-75" dirty="0">
                <a:solidFill>
                  <a:srgbClr val="FFFFFF"/>
                </a:solidFill>
                <a:latin typeface="Trebuchet MS"/>
                <a:cs typeface="Trebuchet MS"/>
              </a:rPr>
              <a:t> </a:t>
            </a:r>
            <a:r>
              <a:rPr b="1" spc="30" dirty="0">
                <a:solidFill>
                  <a:srgbClr val="FFFFFF"/>
                </a:solidFill>
                <a:latin typeface="Trebuchet MS"/>
                <a:cs typeface="Trebuchet MS"/>
              </a:rPr>
              <a:t>Implemented</a:t>
            </a:r>
            <a:r>
              <a:rPr b="1" spc="-80" dirty="0">
                <a:solidFill>
                  <a:srgbClr val="FFFFFF"/>
                </a:solidFill>
                <a:latin typeface="Trebuchet MS"/>
                <a:cs typeface="Trebuchet MS"/>
              </a:rPr>
              <a:t> </a:t>
            </a:r>
            <a:r>
              <a:rPr b="1" spc="10" dirty="0">
                <a:solidFill>
                  <a:srgbClr val="FFFFFF"/>
                </a:solidFill>
                <a:latin typeface="Trebuchet MS"/>
                <a:cs typeface="Trebuchet MS"/>
              </a:rPr>
              <a:t>with</a:t>
            </a:r>
            <a:r>
              <a:rPr b="1" spc="-80" dirty="0">
                <a:solidFill>
                  <a:srgbClr val="FFFFFF"/>
                </a:solidFill>
                <a:latin typeface="Trebuchet MS"/>
                <a:cs typeface="Trebuchet MS"/>
              </a:rPr>
              <a:t> </a:t>
            </a:r>
            <a:r>
              <a:rPr b="1" spc="80" dirty="0">
                <a:solidFill>
                  <a:srgbClr val="FFFFFF"/>
                </a:solidFill>
                <a:latin typeface="Trebuchet MS"/>
                <a:cs typeface="Trebuchet MS"/>
              </a:rPr>
              <a:t>CDK</a:t>
            </a:r>
            <a:endParaRPr>
              <a:latin typeface="Trebuchet MS"/>
              <a:cs typeface="Trebuchet MS"/>
            </a:endParaRPr>
          </a:p>
          <a:p>
            <a:pPr marL="1475105">
              <a:lnSpc>
                <a:spcPct val="100000"/>
              </a:lnSpc>
            </a:pPr>
            <a:r>
              <a:rPr u="heavy" dirty="0">
                <a:solidFill>
                  <a:srgbClr val="00E0EA"/>
                </a:solidFill>
                <a:uFill>
                  <a:solidFill>
                    <a:srgbClr val="00E0EA"/>
                  </a:solidFill>
                </a:uFill>
                <a:latin typeface="Trebuchet MS"/>
                <a:cs typeface="Trebuchet MS"/>
              </a:rPr>
              <a:t>https://github.com/aws-samples/aws-secure-environment-accelerator</a:t>
            </a:r>
            <a:endParaRPr>
              <a:latin typeface="Trebuchet MS"/>
              <a:cs typeface="Trebuchet MS"/>
            </a:endParaRPr>
          </a:p>
          <a:p>
            <a:pPr>
              <a:lnSpc>
                <a:spcPct val="100000"/>
              </a:lnSpc>
              <a:spcBef>
                <a:spcPts val="15"/>
              </a:spcBef>
            </a:pPr>
            <a:endParaRPr>
              <a:latin typeface="Trebuchet MS"/>
              <a:cs typeface="Trebuchet MS"/>
            </a:endParaRPr>
          </a:p>
          <a:p>
            <a:pPr marL="1475105" marR="5080" indent="-731520">
              <a:lnSpc>
                <a:spcPct val="100000"/>
              </a:lnSpc>
            </a:pPr>
            <a:r>
              <a:rPr b="1" spc="15" dirty="0">
                <a:solidFill>
                  <a:srgbClr val="FFFFFF"/>
                </a:solidFill>
                <a:latin typeface="Trebuchet MS"/>
                <a:cs typeface="Trebuchet MS"/>
              </a:rPr>
              <a:t>Testing </a:t>
            </a:r>
            <a:r>
              <a:rPr b="1" spc="-15" dirty="0">
                <a:solidFill>
                  <a:srgbClr val="FFFFFF"/>
                </a:solidFill>
                <a:latin typeface="Trebuchet MS"/>
                <a:cs typeface="Trebuchet MS"/>
              </a:rPr>
              <a:t>infrastructure </a:t>
            </a:r>
            <a:r>
              <a:rPr b="1" spc="10" dirty="0">
                <a:solidFill>
                  <a:srgbClr val="FFFFFF"/>
                </a:solidFill>
                <a:latin typeface="Trebuchet MS"/>
                <a:cs typeface="Trebuchet MS"/>
              </a:rPr>
              <a:t>with </a:t>
            </a:r>
            <a:r>
              <a:rPr b="1" spc="-15" dirty="0">
                <a:solidFill>
                  <a:srgbClr val="FFFFFF"/>
                </a:solidFill>
                <a:latin typeface="Trebuchet MS"/>
                <a:cs typeface="Trebuchet MS"/>
              </a:rPr>
              <a:t>the </a:t>
            </a:r>
            <a:r>
              <a:rPr b="1" spc="80" dirty="0">
                <a:solidFill>
                  <a:srgbClr val="FFFFFF"/>
                </a:solidFill>
                <a:latin typeface="Trebuchet MS"/>
                <a:cs typeface="Trebuchet MS"/>
              </a:rPr>
              <a:t>CDK  </a:t>
            </a:r>
            <a:r>
              <a:rPr u="heavy" dirty="0">
                <a:solidFill>
                  <a:srgbClr val="00E0EA"/>
                </a:solidFill>
                <a:uFill>
                  <a:solidFill>
                    <a:srgbClr val="00E0EA"/>
                  </a:solidFill>
                </a:uFill>
                <a:latin typeface="Trebuchet MS"/>
                <a:cs typeface="Trebuchet MS"/>
              </a:rPr>
              <a:t>https://aws.amazon.com/blogs/developer/testing-infrastructure-with-the-aws- </a:t>
            </a:r>
            <a:r>
              <a:rPr dirty="0">
                <a:solidFill>
                  <a:srgbClr val="00E0EA"/>
                </a:solidFill>
                <a:latin typeface="Trebuchet MS"/>
                <a:cs typeface="Trebuchet MS"/>
              </a:rPr>
              <a:t> </a:t>
            </a:r>
            <a:r>
              <a:rPr u="heavy" spc="15" dirty="0">
                <a:solidFill>
                  <a:srgbClr val="00E0EA"/>
                </a:solidFill>
                <a:uFill>
                  <a:solidFill>
                    <a:srgbClr val="00E0EA"/>
                  </a:solidFill>
                </a:uFill>
                <a:latin typeface="Trebuchet MS"/>
                <a:cs typeface="Trebuchet MS"/>
              </a:rPr>
              <a:t>cloud-development-kit-cdk/</a:t>
            </a:r>
            <a:endParaRPr>
              <a:latin typeface="Trebuchet MS"/>
              <a:cs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5664" y="208280"/>
            <a:ext cx="11060471" cy="1532078"/>
          </a:xfrm>
        </p:spPr>
        <p:txBody>
          <a:bodyPr>
            <a:normAutofit/>
          </a:bodyPr>
          <a:p>
            <a:br>
              <a:rPr lang="en-US" sz="1800" dirty="0">
                <a:solidFill>
                  <a:schemeClr val="bg1"/>
                </a:solidFill>
              </a:rPr>
            </a:br>
            <a:endParaRPr lang="en-US" sz="1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0"/>
          </p:nvPr>
        </p:nvSpPr>
        <p:spPr>
          <a:xfrm>
            <a:off x="60325" y="2823845"/>
            <a:ext cx="5135880" cy="365125"/>
          </a:xfrm>
        </p:spPr>
        <p:txBody>
          <a:bodyPr vert="horz" lIns="91440" tIns="45720" rIns="91440" bIns="45720" rtlCol="0" anchor="t">
            <a:noAutofit/>
          </a:bodyPr>
          <a:p>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sp>
        <p:nvSpPr>
          <p:cNvPr id="5" name="Text Placeholder 4"/>
          <p:cNvSpPr>
            <a:spLocks noGrp="1"/>
          </p:cNvSpPr>
          <p:nvPr/>
        </p:nvSpPr>
        <p:spPr>
          <a:xfrm>
            <a:off x="292100" y="3289300"/>
            <a:ext cx="925830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2000" dirty="0">
                <a:solidFill>
                  <a:schemeClr val="bg1"/>
                </a:solidFill>
                <a:ea typeface="Amazon Ember"/>
                <a:cs typeface="Amazon Ember"/>
              </a:rPr>
              <a:t>Center Leader Specialist Senior - NTTDATA</a:t>
            </a:r>
            <a:endParaRPr lang="en-GB" sz="2000" dirty="0">
              <a:solidFill>
                <a:schemeClr val="bg1"/>
              </a:solidFill>
              <a:ea typeface="Amazon Ember"/>
              <a:cs typeface="Amazon Ember"/>
            </a:endParaRPr>
          </a:p>
        </p:txBody>
      </p:sp>
      <p:pic>
        <p:nvPicPr>
          <p:cNvPr id="4" name="Picture 3"/>
          <p:cNvPicPr>
            <a:picLocks noChangeAspect="1"/>
          </p:cNvPicPr>
          <p:nvPr/>
        </p:nvPicPr>
        <p:blipFill>
          <a:blip r:embed="rId2"/>
          <a:stretch>
            <a:fillRect/>
          </a:stretch>
        </p:blipFill>
        <p:spPr>
          <a:xfrm>
            <a:off x="379730" y="576580"/>
            <a:ext cx="2052320" cy="2052320"/>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3"/>
          <a:stretch>
            <a:fillRect/>
          </a:stretch>
        </p:blipFill>
        <p:spPr>
          <a:xfrm>
            <a:off x="4253230" y="544830"/>
            <a:ext cx="1764030" cy="1764030"/>
          </a:xfrm>
          <a:prstGeom prst="rect">
            <a:avLst/>
          </a:prstGeom>
        </p:spPr>
      </p:pic>
      <p:sp>
        <p:nvSpPr>
          <p:cNvPr id="9" name="Text Box 8"/>
          <p:cNvSpPr txBox="1"/>
          <p:nvPr/>
        </p:nvSpPr>
        <p:spPr>
          <a:xfrm>
            <a:off x="313690" y="5342255"/>
            <a:ext cx="5948045" cy="398780"/>
          </a:xfrm>
          <a:prstGeom prst="rect">
            <a:avLst/>
          </a:prstGeom>
          <a:noFill/>
        </p:spPr>
        <p:txBody>
          <a:bodyPr wrap="none" rtlCol="0">
            <a:spAutoFit/>
          </a:bodyPr>
          <a:p>
            <a:pPr algn="l"/>
            <a:r>
              <a:rPr lang="en-US" sz="2000" dirty="0" err="1" smtClean="0">
                <a:solidFill>
                  <a:schemeClr val="bg1"/>
                </a:solidFill>
              </a:rPr>
              <a:t>https://www.linkedin.com/in/wedermarianodesousa/</a:t>
            </a:r>
            <a:endParaRPr lang="en-US" sz="2000" dirty="0" err="1" smtClean="0">
              <a:solidFill>
                <a:schemeClr val="bg1"/>
              </a:solidFill>
            </a:endParaRPr>
          </a:p>
        </p:txBody>
      </p:sp>
      <p:pic>
        <p:nvPicPr>
          <p:cNvPr id="10" name="Picture 9"/>
          <p:cNvPicPr>
            <a:picLocks noChangeAspect="1"/>
          </p:cNvPicPr>
          <p:nvPr/>
        </p:nvPicPr>
        <p:blipFill>
          <a:blip r:embed="rId4"/>
          <a:stretch>
            <a:fillRect/>
          </a:stretch>
        </p:blipFill>
        <p:spPr>
          <a:xfrm>
            <a:off x="9800590" y="514350"/>
            <a:ext cx="1746250" cy="1746250"/>
          </a:xfrm>
          <a:prstGeom prst="rect">
            <a:avLst/>
          </a:prstGeom>
        </p:spPr>
      </p:pic>
      <p:pic>
        <p:nvPicPr>
          <p:cNvPr id="11" name="Picture 10"/>
          <p:cNvPicPr>
            <a:picLocks noChangeAspect="1"/>
          </p:cNvPicPr>
          <p:nvPr/>
        </p:nvPicPr>
        <p:blipFill>
          <a:blip r:embed="rId5"/>
          <a:stretch>
            <a:fillRect/>
          </a:stretch>
        </p:blipFill>
        <p:spPr>
          <a:xfrm>
            <a:off x="7950835" y="554990"/>
            <a:ext cx="1753870" cy="1753870"/>
          </a:xfrm>
          <a:prstGeom prst="rect">
            <a:avLst/>
          </a:prstGeom>
        </p:spPr>
      </p:pic>
      <p:pic>
        <p:nvPicPr>
          <p:cNvPr id="12" name="Picture 11"/>
          <p:cNvPicPr>
            <a:picLocks noChangeAspect="1"/>
          </p:cNvPicPr>
          <p:nvPr/>
        </p:nvPicPr>
        <p:blipFill>
          <a:blip r:embed="rId6"/>
          <a:srcRect l="-768" r="-768"/>
          <a:stretch>
            <a:fillRect/>
          </a:stretch>
        </p:blipFill>
        <p:spPr>
          <a:xfrm>
            <a:off x="6081395" y="514350"/>
            <a:ext cx="1764030" cy="1764030"/>
          </a:xfrm>
          <a:prstGeom prst="rect">
            <a:avLst/>
          </a:prstGeom>
        </p:spPr>
      </p:pic>
      <p:sp>
        <p:nvSpPr>
          <p:cNvPr id="24" name="Text Box 23"/>
          <p:cNvSpPr txBox="1"/>
          <p:nvPr/>
        </p:nvSpPr>
        <p:spPr>
          <a:xfrm>
            <a:off x="379730" y="4552315"/>
            <a:ext cx="3817620" cy="398780"/>
          </a:xfrm>
          <a:prstGeom prst="rect">
            <a:avLst/>
          </a:prstGeom>
          <a:noFill/>
        </p:spPr>
        <p:txBody>
          <a:bodyPr wrap="square" rtlCol="0" anchor="t">
            <a:spAutoFit/>
          </a:bodyPr>
          <a:p>
            <a:pPr algn="l"/>
            <a:r>
              <a:rPr lang="en-US" sz="2000" dirty="0" err="1" smtClean="0">
                <a:solidFill>
                  <a:schemeClr val="bg1"/>
                </a:solidFill>
              </a:rPr>
              <a:t>AWS User Group Goiânia</a:t>
            </a:r>
            <a:endParaRPr lang="en-US" sz="2000" dirty="0" err="1" smtClean="0">
              <a:solidFill>
                <a:schemeClr val="bg1"/>
              </a:solidFill>
            </a:endParaRPr>
          </a:p>
        </p:txBody>
      </p:sp>
      <p:sp>
        <p:nvSpPr>
          <p:cNvPr id="29" name="Text Box 28"/>
          <p:cNvSpPr txBox="1"/>
          <p:nvPr/>
        </p:nvSpPr>
        <p:spPr>
          <a:xfrm>
            <a:off x="309245" y="5830570"/>
            <a:ext cx="3227705" cy="398780"/>
          </a:xfrm>
          <a:prstGeom prst="rect">
            <a:avLst/>
          </a:prstGeom>
          <a:noFill/>
        </p:spPr>
        <p:txBody>
          <a:bodyPr wrap="none" rtlCol="0">
            <a:spAutoFit/>
          </a:bodyPr>
          <a:p>
            <a:pPr algn="l"/>
            <a:r>
              <a:rPr lang="en-US" sz="2000" dirty="0" err="1" smtClean="0">
                <a:solidFill>
                  <a:schemeClr val="bg1"/>
                </a:solidFill>
              </a:rPr>
              <a:t>https://github.com/weder96</a:t>
            </a:r>
            <a:endParaRPr lang="en-US" sz="2000" dirty="0" err="1" smtClean="0">
              <a:solidFill>
                <a:schemeClr val="bg1"/>
              </a:solidFill>
            </a:endParaRPr>
          </a:p>
        </p:txBody>
      </p:sp>
      <p:sp>
        <p:nvSpPr>
          <p:cNvPr id="7" name="Text Box 6"/>
          <p:cNvSpPr txBox="1"/>
          <p:nvPr/>
        </p:nvSpPr>
        <p:spPr>
          <a:xfrm>
            <a:off x="374015" y="4153535"/>
            <a:ext cx="3817620" cy="398780"/>
          </a:xfrm>
          <a:prstGeom prst="rect">
            <a:avLst/>
          </a:prstGeom>
          <a:noFill/>
        </p:spPr>
        <p:txBody>
          <a:bodyPr wrap="square" rtlCol="0" anchor="t">
            <a:spAutoFit/>
          </a:bodyPr>
          <a:p>
            <a:pPr algn="l"/>
            <a:r>
              <a:rPr lang="pt-PT" altLang="en-US" sz="2000" dirty="0" err="1" smtClean="0">
                <a:solidFill>
                  <a:schemeClr val="bg1"/>
                </a:solidFill>
              </a:rPr>
              <a:t>GOJava</a:t>
            </a:r>
            <a:endParaRPr lang="pt-PT" altLang="en-US" sz="2000" dirty="0" err="1" smtClean="0">
              <a:solidFill>
                <a:schemeClr val="bg1"/>
              </a:solidFill>
            </a:endParaRPr>
          </a:p>
        </p:txBody>
      </p:sp>
      <p:sp>
        <p:nvSpPr>
          <p:cNvPr id="14" name="object 3"/>
          <p:cNvSpPr txBox="1">
            <a:spLocks noGrp="1"/>
          </p:cNvSpPr>
          <p:nvPr/>
        </p:nvSpPr>
        <p:spPr>
          <a:xfrm>
            <a:off x="7563485" y="2999105"/>
            <a:ext cx="3112770" cy="1489710"/>
          </a:xfrm>
          <a:prstGeom prst="rect">
            <a:avLst/>
          </a:prstGeom>
        </p:spPr>
        <p:txBody>
          <a:bodyPr vert="horz" wrap="square" lIns="0" tIns="12700" rIns="0" bIns="0" rtlCol="0">
            <a:spAutoFit/>
          </a:bodyPr>
          <a:lstStyle>
            <a:lvl1pPr>
              <a:defRPr sz="9600" b="1" i="0">
                <a:solidFill>
                  <a:schemeClr val="bg1"/>
                </a:solidFill>
                <a:latin typeface="Trebuchet MS"/>
                <a:ea typeface="+mj-ea"/>
                <a:cs typeface="Trebuchet MS"/>
              </a:defRPr>
            </a:lvl1pPr>
          </a:lstStyle>
          <a:p>
            <a:pPr marL="12700">
              <a:lnSpc>
                <a:spcPct val="100000"/>
              </a:lnSpc>
              <a:spcBef>
                <a:spcPts val="100"/>
              </a:spcBef>
            </a:pPr>
            <a:r>
              <a:rPr spc="495" dirty="0"/>
              <a:t>Q&amp;A</a:t>
            </a:r>
            <a:endParaRPr sz="2900">
              <a:latin typeface="Trebuchet MS"/>
              <a:cs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9616440" y="2992755"/>
            <a:ext cx="1094105" cy="1094105"/>
          </a:xfrm>
          <a:prstGeom prst="rect">
            <a:avLst/>
          </a:prstGeom>
        </p:spPr>
      </p:pic>
      <p:sp>
        <p:nvSpPr>
          <p:cNvPr id="3" name="Rectangles 2"/>
          <p:cNvSpPr/>
          <p:nvPr/>
        </p:nvSpPr>
        <p:spPr>
          <a:xfrm>
            <a:off x="6153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7390" y="1285240"/>
            <a:ext cx="1090930" cy="368300"/>
          </a:xfrm>
          <a:prstGeom prst="rect">
            <a:avLst/>
          </a:prstGeom>
          <a:noFill/>
        </p:spPr>
        <p:txBody>
          <a:bodyPr wrap="none" rtlCol="0">
            <a:spAutoFit/>
          </a:bodyPr>
          <a:p>
            <a:r>
              <a:rPr lang="pt-PT" altLang="en-US">
                <a:solidFill>
                  <a:schemeClr val="bg1"/>
                </a:solidFill>
              </a:rPr>
              <a:t>FrontEnd</a:t>
            </a:r>
            <a:endParaRPr lang="pt-PT" altLang="en-US">
              <a:solidFill>
                <a:schemeClr val="bg1"/>
              </a:solidFill>
            </a:endParaRPr>
          </a:p>
        </p:txBody>
      </p:sp>
      <p:sp>
        <p:nvSpPr>
          <p:cNvPr id="6" name="Rectangles 5"/>
          <p:cNvSpPr/>
          <p:nvPr/>
        </p:nvSpPr>
        <p:spPr>
          <a:xfrm>
            <a:off x="4650740"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742815" y="1285240"/>
            <a:ext cx="1073150" cy="368300"/>
          </a:xfrm>
          <a:prstGeom prst="rect">
            <a:avLst/>
          </a:prstGeom>
          <a:noFill/>
        </p:spPr>
        <p:txBody>
          <a:bodyPr wrap="none" rtlCol="0">
            <a:spAutoFit/>
          </a:bodyPr>
          <a:p>
            <a:r>
              <a:rPr lang="pt-PT" altLang="en-US">
                <a:solidFill>
                  <a:schemeClr val="bg1"/>
                </a:solidFill>
              </a:rPr>
              <a:t>BackEnd</a:t>
            </a:r>
            <a:endParaRPr lang="pt-PT" altLang="en-US">
              <a:solidFill>
                <a:schemeClr val="bg1"/>
              </a:solidFill>
            </a:endParaRPr>
          </a:p>
        </p:txBody>
      </p:sp>
      <p:sp>
        <p:nvSpPr>
          <p:cNvPr id="8" name="Rectangles 7"/>
          <p:cNvSpPr/>
          <p:nvPr/>
        </p:nvSpPr>
        <p:spPr>
          <a:xfrm>
            <a:off x="87179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809990" y="1285240"/>
            <a:ext cx="644525" cy="368300"/>
          </a:xfrm>
          <a:prstGeom prst="rect">
            <a:avLst/>
          </a:prstGeom>
          <a:noFill/>
        </p:spPr>
        <p:txBody>
          <a:bodyPr wrap="none" rtlCol="0">
            <a:spAutoFit/>
          </a:bodyPr>
          <a:p>
            <a:r>
              <a:rPr lang="pt-PT" altLang="en-US">
                <a:solidFill>
                  <a:schemeClr val="bg1"/>
                </a:solidFill>
              </a:rPr>
              <a:t>AWS</a:t>
            </a:r>
            <a:endParaRPr lang="pt-PT" altLang="en-US">
              <a:solidFill>
                <a:schemeClr val="bg1"/>
              </a:solidFill>
            </a:endParaRPr>
          </a:p>
        </p:txBody>
      </p:sp>
      <p:sp>
        <p:nvSpPr>
          <p:cNvPr id="10" name="Text Box 9"/>
          <p:cNvSpPr txBox="1"/>
          <p:nvPr/>
        </p:nvSpPr>
        <p:spPr>
          <a:xfrm>
            <a:off x="9940925" y="4375785"/>
            <a:ext cx="444500" cy="368300"/>
          </a:xfrm>
          <a:prstGeom prst="rect">
            <a:avLst/>
          </a:prstGeom>
          <a:noFill/>
        </p:spPr>
        <p:txBody>
          <a:bodyPr wrap="none" rtlCol="0">
            <a:spAutoFit/>
          </a:bodyPr>
          <a:p>
            <a:r>
              <a:rPr lang="pt-PT" altLang="en-US">
                <a:solidFill>
                  <a:schemeClr val="bg1"/>
                </a:solidFill>
              </a:rPr>
              <a:t>S3</a:t>
            </a:r>
            <a:endParaRPr lang="pt-PT" altLang="en-US">
              <a:solidFill>
                <a:schemeClr val="bg1"/>
              </a:solidFill>
            </a:endParaRPr>
          </a:p>
        </p:txBody>
      </p:sp>
      <p:cxnSp>
        <p:nvCxnSpPr>
          <p:cNvPr id="11" name="Straight Arrow Connector 10"/>
          <p:cNvCxnSpPr/>
          <p:nvPr/>
        </p:nvCxnSpPr>
        <p:spPr>
          <a:xfrm>
            <a:off x="3607435" y="2710815"/>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23175" y="2689860"/>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62317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53631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0" y="2689860"/>
            <a:ext cx="1555115" cy="1397000"/>
          </a:xfrm>
          <a:prstGeom prst="rect">
            <a:avLst/>
          </a:prstGeom>
        </p:spPr>
      </p:pic>
      <p:grpSp>
        <p:nvGrpSpPr>
          <p:cNvPr id="52" name="object 14"/>
          <p:cNvGrpSpPr/>
          <p:nvPr/>
        </p:nvGrpSpPr>
        <p:grpSpPr>
          <a:xfrm>
            <a:off x="5503545" y="2764790"/>
            <a:ext cx="1219835" cy="12198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p/>
          </p:txBody>
        </p:sp>
        <p:sp>
          <p:nvSpPr>
            <p:cNvPr id="54" name="object 16"/>
            <p:cNvSpPr/>
            <p:nvPr/>
          </p:nvSpPr>
          <p:spPr>
            <a:xfrm>
              <a:off x="12384024" y="5738291"/>
              <a:ext cx="401700" cy="577684"/>
            </a:xfrm>
            <a:prstGeom prst="rect">
              <a:avLst/>
            </a:prstGeom>
            <a:blipFill>
              <a:blip r:embed="rId4" cstate="print"/>
              <a:stretch>
                <a:fillRect/>
              </a:stretch>
            </a:blipFill>
          </p:spPr>
          <p:txBody>
            <a:bodyPr wrap="square" lIns="0" tIns="0" rIns="0" bIns="0" rtlCol="0"/>
            <a:p/>
          </p:txBody>
        </p:sp>
      </p:grpSp>
      <p:sp>
        <p:nvSpPr>
          <p:cNvPr id="18" name="Text Box 17"/>
          <p:cNvSpPr txBox="1"/>
          <p:nvPr/>
        </p:nvSpPr>
        <p:spPr>
          <a:xfrm>
            <a:off x="1552575" y="4279900"/>
            <a:ext cx="760730" cy="368300"/>
          </a:xfrm>
          <a:prstGeom prst="rect">
            <a:avLst/>
          </a:prstGeom>
          <a:noFill/>
        </p:spPr>
        <p:txBody>
          <a:bodyPr wrap="none" rtlCol="0">
            <a:spAutoFit/>
          </a:bodyPr>
          <a:p>
            <a:r>
              <a:rPr lang="pt-PT" altLang="en-US">
                <a:solidFill>
                  <a:schemeClr val="bg1"/>
                </a:solidFill>
              </a:rPr>
              <a:t>React</a:t>
            </a:r>
            <a:endParaRPr lang="pt-PT" altLang="en-US">
              <a:solidFill>
                <a:schemeClr val="bg1"/>
              </a:solidFill>
            </a:endParaRPr>
          </a:p>
        </p:txBody>
      </p:sp>
      <p:sp>
        <p:nvSpPr>
          <p:cNvPr id="19" name="Text Box 18"/>
          <p:cNvSpPr txBox="1"/>
          <p:nvPr/>
        </p:nvSpPr>
        <p:spPr>
          <a:xfrm>
            <a:off x="5673090" y="4375785"/>
            <a:ext cx="616585" cy="368300"/>
          </a:xfrm>
          <a:prstGeom prst="rect">
            <a:avLst/>
          </a:prstGeom>
          <a:noFill/>
        </p:spPr>
        <p:txBody>
          <a:bodyPr wrap="none" rtlCol="0">
            <a:spAutoFit/>
          </a:bodyPr>
          <a:p>
            <a:r>
              <a:rPr lang="pt-PT" altLang="en-US">
                <a:solidFill>
                  <a:schemeClr val="bg1"/>
                </a:solidFill>
              </a:rPr>
              <a:t>Java</a:t>
            </a:r>
            <a:endParaRPr lang="pt-PT" alt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9616440" y="2992755"/>
            <a:ext cx="1094105" cy="1094105"/>
          </a:xfrm>
          <a:prstGeom prst="rect">
            <a:avLst/>
          </a:prstGeom>
        </p:spPr>
      </p:pic>
      <p:sp>
        <p:nvSpPr>
          <p:cNvPr id="3" name="Rectangles 2"/>
          <p:cNvSpPr/>
          <p:nvPr/>
        </p:nvSpPr>
        <p:spPr>
          <a:xfrm>
            <a:off x="6153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7390" y="1285240"/>
            <a:ext cx="1090930" cy="368300"/>
          </a:xfrm>
          <a:prstGeom prst="rect">
            <a:avLst/>
          </a:prstGeom>
          <a:noFill/>
        </p:spPr>
        <p:txBody>
          <a:bodyPr wrap="none" rtlCol="0">
            <a:spAutoFit/>
          </a:bodyPr>
          <a:p>
            <a:r>
              <a:rPr lang="pt-PT" altLang="en-US">
                <a:solidFill>
                  <a:schemeClr val="bg1"/>
                </a:solidFill>
              </a:rPr>
              <a:t>FrontEnd</a:t>
            </a:r>
            <a:endParaRPr lang="pt-PT" altLang="en-US">
              <a:solidFill>
                <a:schemeClr val="bg1"/>
              </a:solidFill>
            </a:endParaRPr>
          </a:p>
        </p:txBody>
      </p:sp>
      <p:sp>
        <p:nvSpPr>
          <p:cNvPr id="6" name="Rectangles 5"/>
          <p:cNvSpPr/>
          <p:nvPr/>
        </p:nvSpPr>
        <p:spPr>
          <a:xfrm>
            <a:off x="4650740"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742815" y="1285240"/>
            <a:ext cx="1073150" cy="368300"/>
          </a:xfrm>
          <a:prstGeom prst="rect">
            <a:avLst/>
          </a:prstGeom>
          <a:noFill/>
        </p:spPr>
        <p:txBody>
          <a:bodyPr wrap="none" rtlCol="0">
            <a:spAutoFit/>
          </a:bodyPr>
          <a:p>
            <a:r>
              <a:rPr lang="pt-PT" altLang="en-US">
                <a:solidFill>
                  <a:schemeClr val="bg1"/>
                </a:solidFill>
              </a:rPr>
              <a:t>BackEnd</a:t>
            </a:r>
            <a:endParaRPr lang="pt-PT" altLang="en-US">
              <a:solidFill>
                <a:schemeClr val="bg1"/>
              </a:solidFill>
            </a:endParaRPr>
          </a:p>
        </p:txBody>
      </p:sp>
      <p:sp>
        <p:nvSpPr>
          <p:cNvPr id="8" name="Rectangles 7"/>
          <p:cNvSpPr/>
          <p:nvPr/>
        </p:nvSpPr>
        <p:spPr>
          <a:xfrm>
            <a:off x="87179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809990" y="1285240"/>
            <a:ext cx="644525" cy="368300"/>
          </a:xfrm>
          <a:prstGeom prst="rect">
            <a:avLst/>
          </a:prstGeom>
          <a:noFill/>
        </p:spPr>
        <p:txBody>
          <a:bodyPr wrap="none" rtlCol="0">
            <a:spAutoFit/>
          </a:bodyPr>
          <a:p>
            <a:r>
              <a:rPr lang="pt-PT" altLang="en-US">
                <a:solidFill>
                  <a:schemeClr val="bg1"/>
                </a:solidFill>
              </a:rPr>
              <a:t>AWS</a:t>
            </a:r>
            <a:endParaRPr lang="pt-PT" altLang="en-US">
              <a:solidFill>
                <a:schemeClr val="bg1"/>
              </a:solidFill>
            </a:endParaRPr>
          </a:p>
        </p:txBody>
      </p:sp>
      <p:sp>
        <p:nvSpPr>
          <p:cNvPr id="10" name="Text Box 9"/>
          <p:cNvSpPr txBox="1"/>
          <p:nvPr/>
        </p:nvSpPr>
        <p:spPr>
          <a:xfrm>
            <a:off x="9940925" y="4375785"/>
            <a:ext cx="444500" cy="368300"/>
          </a:xfrm>
          <a:prstGeom prst="rect">
            <a:avLst/>
          </a:prstGeom>
          <a:noFill/>
        </p:spPr>
        <p:txBody>
          <a:bodyPr wrap="none" rtlCol="0">
            <a:spAutoFit/>
          </a:bodyPr>
          <a:p>
            <a:r>
              <a:rPr lang="pt-PT" altLang="en-US">
                <a:solidFill>
                  <a:schemeClr val="bg1"/>
                </a:solidFill>
              </a:rPr>
              <a:t>S3</a:t>
            </a:r>
            <a:endParaRPr lang="pt-PT" altLang="en-US">
              <a:solidFill>
                <a:schemeClr val="bg1"/>
              </a:solidFill>
            </a:endParaRPr>
          </a:p>
        </p:txBody>
      </p:sp>
      <p:cxnSp>
        <p:nvCxnSpPr>
          <p:cNvPr id="11" name="Straight Arrow Connector 10"/>
          <p:cNvCxnSpPr/>
          <p:nvPr/>
        </p:nvCxnSpPr>
        <p:spPr>
          <a:xfrm>
            <a:off x="3607435" y="2710815"/>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23175" y="2689860"/>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62317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53631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0" y="2689860"/>
            <a:ext cx="1555115" cy="1397000"/>
          </a:xfrm>
          <a:prstGeom prst="rect">
            <a:avLst/>
          </a:prstGeom>
        </p:spPr>
      </p:pic>
      <p:grpSp>
        <p:nvGrpSpPr>
          <p:cNvPr id="52" name="object 14"/>
          <p:cNvGrpSpPr/>
          <p:nvPr/>
        </p:nvGrpSpPr>
        <p:grpSpPr>
          <a:xfrm>
            <a:off x="5503545" y="2764790"/>
            <a:ext cx="1219835" cy="12198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p/>
          </p:txBody>
        </p:sp>
        <p:sp>
          <p:nvSpPr>
            <p:cNvPr id="54" name="object 16"/>
            <p:cNvSpPr/>
            <p:nvPr/>
          </p:nvSpPr>
          <p:spPr>
            <a:xfrm>
              <a:off x="12384024" y="5738291"/>
              <a:ext cx="401700" cy="577684"/>
            </a:xfrm>
            <a:prstGeom prst="rect">
              <a:avLst/>
            </a:prstGeom>
            <a:blipFill>
              <a:blip r:embed="rId4" cstate="print"/>
              <a:stretch>
                <a:fillRect/>
              </a:stretch>
            </a:blipFill>
          </p:spPr>
          <p:txBody>
            <a:bodyPr wrap="square" lIns="0" tIns="0" rIns="0" bIns="0" rtlCol="0"/>
            <a:p/>
          </p:txBody>
        </p:sp>
      </p:grpSp>
      <p:sp>
        <p:nvSpPr>
          <p:cNvPr id="18" name="Text Box 17"/>
          <p:cNvSpPr txBox="1"/>
          <p:nvPr/>
        </p:nvSpPr>
        <p:spPr>
          <a:xfrm>
            <a:off x="1552575" y="4279900"/>
            <a:ext cx="760730" cy="368300"/>
          </a:xfrm>
          <a:prstGeom prst="rect">
            <a:avLst/>
          </a:prstGeom>
          <a:noFill/>
        </p:spPr>
        <p:txBody>
          <a:bodyPr wrap="none" rtlCol="0">
            <a:spAutoFit/>
          </a:bodyPr>
          <a:p>
            <a:r>
              <a:rPr lang="pt-PT" altLang="en-US">
                <a:solidFill>
                  <a:schemeClr val="bg1"/>
                </a:solidFill>
              </a:rPr>
              <a:t>React</a:t>
            </a:r>
            <a:endParaRPr lang="pt-PT" altLang="en-US">
              <a:solidFill>
                <a:schemeClr val="bg1"/>
              </a:solidFill>
            </a:endParaRPr>
          </a:p>
        </p:txBody>
      </p:sp>
      <p:sp>
        <p:nvSpPr>
          <p:cNvPr id="19" name="Text Box 18"/>
          <p:cNvSpPr txBox="1"/>
          <p:nvPr/>
        </p:nvSpPr>
        <p:spPr>
          <a:xfrm>
            <a:off x="5673090" y="4375785"/>
            <a:ext cx="616585" cy="368300"/>
          </a:xfrm>
          <a:prstGeom prst="rect">
            <a:avLst/>
          </a:prstGeom>
          <a:noFill/>
        </p:spPr>
        <p:txBody>
          <a:bodyPr wrap="none" rtlCol="0">
            <a:spAutoFit/>
          </a:bodyPr>
          <a:p>
            <a:r>
              <a:rPr lang="pt-PT" altLang="en-US">
                <a:solidFill>
                  <a:schemeClr val="bg1"/>
                </a:solidFill>
              </a:rPr>
              <a:t>Java</a:t>
            </a:r>
            <a:endParaRPr lang="pt-PT" altLang="en-US">
              <a:solidFill>
                <a:schemeClr val="bg1"/>
              </a:solidFill>
            </a:endParaRPr>
          </a:p>
        </p:txBody>
      </p:sp>
      <p:sp>
        <p:nvSpPr>
          <p:cNvPr id="4" name="Text Box 3"/>
          <p:cNvSpPr txBox="1"/>
          <p:nvPr/>
        </p:nvSpPr>
        <p:spPr>
          <a:xfrm>
            <a:off x="3765550" y="3810000"/>
            <a:ext cx="605155" cy="368300"/>
          </a:xfrm>
          <a:prstGeom prst="rect">
            <a:avLst/>
          </a:prstGeom>
          <a:noFill/>
        </p:spPr>
        <p:txBody>
          <a:bodyPr wrap="none" rtlCol="0">
            <a:spAutoFit/>
          </a:bodyPr>
          <a:p>
            <a:r>
              <a:rPr lang="pt-PT" altLang="en-US">
                <a:solidFill>
                  <a:schemeClr val="bg1"/>
                </a:solidFill>
              </a:rPr>
              <a:t>http</a:t>
            </a:r>
            <a:endParaRPr lang="pt-PT" altLang="en-US">
              <a:solidFill>
                <a:schemeClr val="bg1"/>
              </a:solidFill>
            </a:endParaRPr>
          </a:p>
        </p:txBody>
      </p:sp>
      <p:sp>
        <p:nvSpPr>
          <p:cNvPr id="14" name="Text Box 13"/>
          <p:cNvSpPr txBox="1"/>
          <p:nvPr/>
        </p:nvSpPr>
        <p:spPr>
          <a:xfrm>
            <a:off x="3811270" y="2207260"/>
            <a:ext cx="605155" cy="368300"/>
          </a:xfrm>
          <a:prstGeom prst="rect">
            <a:avLst/>
          </a:prstGeom>
          <a:noFill/>
        </p:spPr>
        <p:txBody>
          <a:bodyPr wrap="none" rtlCol="0">
            <a:spAutoFit/>
          </a:bodyPr>
          <a:p>
            <a:r>
              <a:rPr lang="pt-PT" altLang="en-US">
                <a:solidFill>
                  <a:schemeClr val="bg1"/>
                </a:solidFill>
              </a:rPr>
              <a:t>http</a:t>
            </a:r>
            <a:endParaRPr lang="pt-PT" altLang="en-US">
              <a:solidFill>
                <a:schemeClr val="bg1"/>
              </a:solidFill>
            </a:endParaRPr>
          </a:p>
        </p:txBody>
      </p:sp>
      <p:sp>
        <p:nvSpPr>
          <p:cNvPr id="20" name="Text Box 19"/>
          <p:cNvSpPr txBox="1"/>
          <p:nvPr/>
        </p:nvSpPr>
        <p:spPr>
          <a:xfrm>
            <a:off x="7827010" y="2113280"/>
            <a:ext cx="619125" cy="368300"/>
          </a:xfrm>
          <a:prstGeom prst="rect">
            <a:avLst/>
          </a:prstGeom>
          <a:noFill/>
        </p:spPr>
        <p:txBody>
          <a:bodyPr wrap="none" rtlCol="0">
            <a:spAutoFit/>
          </a:bodyPr>
          <a:p>
            <a:r>
              <a:rPr lang="pt-PT" altLang="en-US">
                <a:solidFill>
                  <a:schemeClr val="bg1"/>
                </a:solidFill>
              </a:rPr>
              <a:t>CDK</a:t>
            </a:r>
            <a:endParaRPr lang="pt-PT" altLang="en-US">
              <a:solidFill>
                <a:schemeClr val="bg1"/>
              </a:solidFill>
            </a:endParaRPr>
          </a:p>
        </p:txBody>
      </p:sp>
      <p:sp>
        <p:nvSpPr>
          <p:cNvPr id="21" name="Text Box 20"/>
          <p:cNvSpPr txBox="1"/>
          <p:nvPr/>
        </p:nvSpPr>
        <p:spPr>
          <a:xfrm>
            <a:off x="7820025" y="3718560"/>
            <a:ext cx="619125" cy="368300"/>
          </a:xfrm>
          <a:prstGeom prst="rect">
            <a:avLst/>
          </a:prstGeom>
          <a:noFill/>
        </p:spPr>
        <p:txBody>
          <a:bodyPr wrap="none" rtlCol="0">
            <a:spAutoFit/>
          </a:bodyPr>
          <a:p>
            <a:r>
              <a:rPr lang="pt-PT" altLang="en-US">
                <a:solidFill>
                  <a:schemeClr val="bg1"/>
                </a:solidFill>
              </a:rPr>
              <a:t>CDK</a:t>
            </a:r>
            <a:endParaRPr lang="pt-PT" altLang="en-US">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What is AWS CDK?</a:t>
            </a:r>
            <a:endParaRPr lang="pt-PT" altLang="en-US" dirty="0">
              <a:solidFill>
                <a:schemeClr val="bg1"/>
              </a:solidFill>
            </a:endParaRPr>
          </a:p>
        </p:txBody>
      </p:sp>
      <p:sp>
        <p:nvSpPr>
          <p:cNvPr id="14" name="Text Placeholder 4"/>
          <p:cNvSpPr txBox="1"/>
          <p:nvPr/>
        </p:nvSpPr>
        <p:spPr>
          <a:xfrm>
            <a:off x="7665720" y="6177280"/>
            <a:ext cx="4259580" cy="540385"/>
          </a:xfrm>
          <a:prstGeom prst="rect">
            <a:avLst/>
          </a:prstGeom>
        </p:spPr>
        <p:txBody>
          <a:bodyPr vert="horz" wrap="square" lIns="182880" tIns="146304" rIns="182880" bIns="146304" rtlCol="0">
            <a:spAutoFit/>
          </a:bodyPr>
          <a:lstStyle>
            <a:lvl1pPr marL="0" marR="0" indent="0" algn="l" defTabSz="1097280" rtl="0" eaLnBrk="1" fontAlgn="auto" latinLnBrk="0" hangingPunct="1">
              <a:lnSpc>
                <a:spcPct val="90000"/>
              </a:lnSpc>
              <a:spcBef>
                <a:spcPct val="20000"/>
              </a:spcBef>
              <a:spcAft>
                <a:spcPts val="800"/>
              </a:spcAft>
              <a:buClrTx/>
              <a:buSzPct val="90000"/>
              <a:buFont typeface="Arial" panose="02080604020202020204" pitchFamily="34" charset="0"/>
              <a:buNone/>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465"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070"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310"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2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6pPr>
            <a:lvl7pPr marL="356616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7pPr>
            <a:lvl8pPr marL="411480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8pPr>
            <a:lvl9pPr marL="466344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9pPr>
          </a:lstStyle>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kumimoji="0" lang="it-IT" sz="1800" b="0" i="0" u="none" strike="noStrike" kern="1200" cap="none" spc="0" normalizeH="0" baseline="0" noProof="0">
                <a:ln>
                  <a:noFill/>
                </a:ln>
                <a:solidFill>
                  <a:srgbClr val="F2F4F4"/>
                </a:solidFill>
                <a:effectLst/>
                <a:uLnTx/>
                <a:uFillTx/>
                <a:latin typeface="Amazon Ember"/>
                <a:ea typeface="Amazon Ember" panose="020B0603020204020204" pitchFamily="34" charset="0"/>
                <a:cs typeface="Amazon Ember" panose="020B0603020204020204" pitchFamily="34" charset="0"/>
              </a:rPr>
              <a:t>https://aws.amazon.com/cdk/?nc1=h_ls</a:t>
            </a:r>
            <a:endParaRPr kumimoji="0" lang="it-IT" sz="1800" b="0" i="0" u="none" strike="noStrike" kern="1200" cap="none" spc="0" normalizeH="0" baseline="0" noProof="0">
              <a:ln>
                <a:noFill/>
              </a:ln>
              <a:solidFill>
                <a:srgbClr val="F2F4F4"/>
              </a:solidFill>
              <a:effectLst/>
              <a:uLnTx/>
              <a:uFillTx/>
              <a:latin typeface="Amazon Ember"/>
              <a:ea typeface="Amazon Ember" panose="020B0603020204020204" pitchFamily="34" charset="0"/>
              <a:cs typeface="Amazon Ember" panose="020B0603020204020204" pitchFamily="34" charset="0"/>
            </a:endParaRPr>
          </a:p>
        </p:txBody>
      </p:sp>
      <p:sp>
        <p:nvSpPr>
          <p:cNvPr id="2" name="Text Box 1"/>
          <p:cNvSpPr txBox="1"/>
          <p:nvPr/>
        </p:nvSpPr>
        <p:spPr>
          <a:xfrm>
            <a:off x="395605" y="901700"/>
            <a:ext cx="10780395" cy="1568450"/>
          </a:xfrm>
          <a:prstGeom prst="rect">
            <a:avLst/>
          </a:prstGeom>
          <a:noFill/>
        </p:spPr>
        <p:txBody>
          <a:bodyPr wrap="square" rtlCol="0" anchor="t">
            <a:spAutoFit/>
          </a:bodyPr>
          <a:p>
            <a:pPr algn="just"/>
            <a:r>
              <a:rPr lang="en-US" sz="2400">
                <a:solidFill>
                  <a:schemeClr val="bg1"/>
                </a:solidFill>
              </a:rPr>
              <a:t>The AWS Cloud Development Kit (AWS CDK) is an open-source software development framework for defining cloud infrastructure as code with modern programming languages and deploying it through AWS CloudFormation.</a:t>
            </a:r>
            <a:endParaRPr lang="en-US" sz="2400">
              <a:solidFill>
                <a:schemeClr val="bg1"/>
              </a:solidFill>
            </a:endParaRPr>
          </a:p>
        </p:txBody>
      </p:sp>
      <p:sp>
        <p:nvSpPr>
          <p:cNvPr id="3" name="Text Placeholder 4"/>
          <p:cNvSpPr txBox="1"/>
          <p:nvPr/>
        </p:nvSpPr>
        <p:spPr>
          <a:xfrm>
            <a:off x="7493635" y="2327910"/>
            <a:ext cx="3682365" cy="540385"/>
          </a:xfrm>
          <a:prstGeom prst="rect">
            <a:avLst/>
          </a:prstGeom>
        </p:spPr>
        <p:txBody>
          <a:bodyPr vert="horz" wrap="square" lIns="182880" tIns="146304" rIns="182880" bIns="146304" rtlCol="0">
            <a:spAutoFit/>
          </a:bodyPr>
          <a:lstStyle>
            <a:lvl1pPr marL="0" marR="0" indent="0" algn="l" defTabSz="1097280" rtl="0" eaLnBrk="1" fontAlgn="auto" latinLnBrk="0" hangingPunct="1">
              <a:lnSpc>
                <a:spcPct val="90000"/>
              </a:lnSpc>
              <a:spcBef>
                <a:spcPct val="20000"/>
              </a:spcBef>
              <a:spcAft>
                <a:spcPts val="800"/>
              </a:spcAft>
              <a:buClrTx/>
              <a:buSzPct val="90000"/>
              <a:buFont typeface="Arial" panose="02080604020202020204" pitchFamily="34" charset="0"/>
              <a:buNone/>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465"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070"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310" marR="0" indent="0" algn="l" defTabSz="1097280" rtl="0" eaLnBrk="1" fontAlgn="auto" latinLnBrk="0" hangingPunct="1">
              <a:lnSpc>
                <a:spcPct val="90000"/>
              </a:lnSpc>
              <a:spcBef>
                <a:spcPts val="600"/>
              </a:spcBef>
              <a:spcAft>
                <a:spcPts val="800"/>
              </a:spcAft>
              <a:buClrTx/>
              <a:buSzPct val="90000"/>
              <a:buFont typeface="Arial" panose="02080604020202020204" pitchFamily="34" charset="0"/>
              <a:buNone/>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2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6pPr>
            <a:lvl7pPr marL="356616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7pPr>
            <a:lvl8pPr marL="411480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8pPr>
            <a:lvl9pPr marL="4663440" indent="-274320" algn="l" defTabSz="1097280" rtl="0" eaLnBrk="1" latinLnBrk="0" hangingPunct="1">
              <a:spcBef>
                <a:spcPct val="20000"/>
              </a:spcBef>
              <a:buFont typeface="Arial" panose="02080604020202020204" pitchFamily="34" charset="0"/>
              <a:buChar char="•"/>
              <a:defRPr sz="2355" kern="1200">
                <a:solidFill>
                  <a:schemeClr val="tx1"/>
                </a:solidFill>
                <a:latin typeface="+mn-lt"/>
                <a:ea typeface="+mn-ea"/>
                <a:cs typeface="+mn-cs"/>
              </a:defRPr>
            </a:lvl9pPr>
          </a:lstStyle>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kumimoji="0" lang="it-IT" sz="1800" b="0" i="0" u="none" strike="noStrike" kern="1200" cap="none" spc="0" normalizeH="0" baseline="0" noProof="0">
                <a:ln>
                  <a:noFill/>
                </a:ln>
                <a:solidFill>
                  <a:srgbClr val="F2F4F4"/>
                </a:solidFill>
                <a:effectLst/>
                <a:uLnTx/>
                <a:uFillTx/>
                <a:latin typeface="Amazon Ember"/>
                <a:ea typeface="Amazon Ember" panose="020B0603020204020204" pitchFamily="34" charset="0"/>
                <a:cs typeface="Amazon Ember" panose="020B0603020204020204" pitchFamily="34" charset="0"/>
              </a:rPr>
              <a:t>https://aws.amazon.com/cdk/faqs/</a:t>
            </a:r>
            <a:endParaRPr kumimoji="0" lang="it-IT" sz="1800" b="0" i="0" u="none" strike="noStrike" kern="1200" cap="none" spc="0" normalizeH="0" baseline="0" noProof="0">
              <a:ln>
                <a:noFill/>
              </a:ln>
              <a:solidFill>
                <a:srgbClr val="F2F4F4"/>
              </a:solidFill>
              <a:effectLst/>
              <a:uLnTx/>
              <a:uFillTx/>
              <a:latin typeface="Amazon Ember"/>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2"/>
          <a:stretch>
            <a:fillRect/>
          </a:stretch>
        </p:blipFill>
        <p:spPr>
          <a:xfrm>
            <a:off x="756285" y="3082290"/>
            <a:ext cx="2959100" cy="2959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 name="object 2"/>
          <p:cNvSpPr txBox="1">
            <a:spLocks noGrp="1"/>
          </p:cNvSpPr>
          <p:nvPr/>
        </p:nvSpPr>
        <p:spPr>
          <a:xfrm>
            <a:off x="627378" y="178308"/>
            <a:ext cx="7933055" cy="604520"/>
          </a:xfrm>
          <a:prstGeom prst="rect">
            <a:avLst/>
          </a:prstGeom>
        </p:spPr>
        <p:txBody>
          <a:bodyPr vert="horz" wrap="square" lIns="0" tIns="12700" rIns="0" bIns="0" rtlCol="0">
            <a:spAutoFit/>
          </a:bodyPr>
          <a:lstStyle>
            <a:lvl1pPr>
              <a:defRPr sz="9600" b="1" i="0">
                <a:solidFill>
                  <a:schemeClr val="bg1"/>
                </a:solidFill>
                <a:latin typeface="Trebuchet MS"/>
                <a:ea typeface="+mj-ea"/>
                <a:cs typeface="Trebuchet MS"/>
              </a:defRPr>
            </a:lvl1pPr>
          </a:lstStyle>
          <a:p>
            <a:pPr marL="12700">
              <a:lnSpc>
                <a:spcPct val="100000"/>
              </a:lnSpc>
              <a:spcBef>
                <a:spcPts val="100"/>
              </a:spcBef>
            </a:pPr>
            <a:r>
              <a:rPr sz="3800" spc="215" dirty="0"/>
              <a:t>AWS</a:t>
            </a:r>
            <a:r>
              <a:rPr sz="3800" spc="-760" dirty="0"/>
              <a:t> </a:t>
            </a:r>
            <a:r>
              <a:rPr sz="3800" spc="75" dirty="0"/>
              <a:t>Cloud </a:t>
            </a:r>
            <a:r>
              <a:rPr sz="3800" spc="40" dirty="0"/>
              <a:t>Development </a:t>
            </a:r>
            <a:r>
              <a:rPr sz="3800" spc="55" dirty="0"/>
              <a:t>Kit </a:t>
            </a:r>
            <a:r>
              <a:rPr sz="3800" spc="65" dirty="0"/>
              <a:t>(CDK)</a:t>
            </a:r>
            <a:endParaRPr sz="3800"/>
          </a:p>
        </p:txBody>
      </p:sp>
      <p:sp>
        <p:nvSpPr>
          <p:cNvPr id="42" name="object 4"/>
          <p:cNvSpPr/>
          <p:nvPr/>
        </p:nvSpPr>
        <p:spPr>
          <a:xfrm>
            <a:off x="9691953" y="2215413"/>
            <a:ext cx="1080706" cy="229514"/>
          </a:xfrm>
          <a:prstGeom prst="rect">
            <a:avLst/>
          </a:prstGeom>
          <a:blipFill>
            <a:blip r:embed="rId2" cstate="print"/>
            <a:stretch>
              <a:fillRect/>
            </a:stretch>
          </a:blipFill>
        </p:spPr>
        <p:txBody>
          <a:bodyPr wrap="square" lIns="0" tIns="0" rIns="0" bIns="0" rtlCol="0"/>
          <a:lstStyle/>
          <a:p/>
        </p:txBody>
      </p:sp>
      <p:grpSp>
        <p:nvGrpSpPr>
          <p:cNvPr id="43" name="object 5"/>
          <p:cNvGrpSpPr/>
          <p:nvPr/>
        </p:nvGrpSpPr>
        <p:grpSpPr>
          <a:xfrm>
            <a:off x="7904226" y="1645920"/>
            <a:ext cx="3298697" cy="3877056"/>
            <a:chOff x="9744456" y="1645920"/>
            <a:chExt cx="3298697" cy="3877056"/>
          </a:xfrm>
        </p:grpSpPr>
        <p:sp>
          <p:nvSpPr>
            <p:cNvPr id="44" name="object 6"/>
            <p:cNvSpPr/>
            <p:nvPr/>
          </p:nvSpPr>
          <p:spPr>
            <a:xfrm>
              <a:off x="9744456" y="1645920"/>
              <a:ext cx="1456944" cy="1459991"/>
            </a:xfrm>
            <a:prstGeom prst="rect">
              <a:avLst/>
            </a:prstGeom>
            <a:blipFill>
              <a:blip r:embed="rId3" cstate="print"/>
              <a:stretch>
                <a:fillRect/>
              </a:stretch>
            </a:blipFill>
          </p:spPr>
          <p:txBody>
            <a:bodyPr wrap="square" lIns="0" tIns="0" rIns="0" bIns="0" rtlCol="0"/>
            <a:lstStyle/>
            <a:p/>
          </p:txBody>
        </p:sp>
        <p:sp>
          <p:nvSpPr>
            <p:cNvPr id="45" name="object 7"/>
            <p:cNvSpPr/>
            <p:nvPr/>
          </p:nvSpPr>
          <p:spPr>
            <a:xfrm>
              <a:off x="9744456" y="2855976"/>
              <a:ext cx="1456944" cy="1456944"/>
            </a:xfrm>
            <a:prstGeom prst="rect">
              <a:avLst/>
            </a:prstGeom>
            <a:blipFill>
              <a:blip r:embed="rId4" cstate="print"/>
              <a:stretch>
                <a:fillRect/>
              </a:stretch>
            </a:blipFill>
          </p:spPr>
          <p:txBody>
            <a:bodyPr wrap="square" lIns="0" tIns="0" rIns="0" bIns="0" rtlCol="0"/>
            <a:lstStyle/>
            <a:p/>
          </p:txBody>
        </p:sp>
        <p:sp>
          <p:nvSpPr>
            <p:cNvPr id="46" name="object 8"/>
            <p:cNvSpPr/>
            <p:nvPr/>
          </p:nvSpPr>
          <p:spPr>
            <a:xfrm>
              <a:off x="11244453" y="3469004"/>
              <a:ext cx="1798700" cy="288340"/>
            </a:xfrm>
            <a:prstGeom prst="rect">
              <a:avLst/>
            </a:prstGeom>
            <a:blipFill>
              <a:blip r:embed="rId5" cstate="print"/>
              <a:stretch>
                <a:fillRect/>
              </a:stretch>
            </a:blipFill>
          </p:spPr>
          <p:txBody>
            <a:bodyPr wrap="square" lIns="0" tIns="0" rIns="0" bIns="0" rtlCol="0"/>
            <a:lstStyle/>
            <a:p/>
          </p:txBody>
        </p:sp>
        <p:sp>
          <p:nvSpPr>
            <p:cNvPr id="47" name="object 9"/>
            <p:cNvSpPr/>
            <p:nvPr/>
          </p:nvSpPr>
          <p:spPr>
            <a:xfrm>
              <a:off x="9744456" y="4066032"/>
              <a:ext cx="1456944" cy="1456944"/>
            </a:xfrm>
            <a:prstGeom prst="rect">
              <a:avLst/>
            </a:prstGeom>
            <a:blipFill>
              <a:blip r:embed="rId6" cstate="print"/>
              <a:stretch>
                <a:fillRect/>
              </a:stretch>
            </a:blipFill>
          </p:spPr>
          <p:txBody>
            <a:bodyPr wrap="square" lIns="0" tIns="0" rIns="0" bIns="0" rtlCol="0"/>
            <a:lstStyle/>
            <a:p/>
          </p:txBody>
        </p:sp>
        <p:sp>
          <p:nvSpPr>
            <p:cNvPr id="48" name="object 10"/>
            <p:cNvSpPr/>
            <p:nvPr/>
          </p:nvSpPr>
          <p:spPr>
            <a:xfrm>
              <a:off x="11242929" y="4784813"/>
              <a:ext cx="1567052" cy="230123"/>
            </a:xfrm>
            <a:prstGeom prst="rect">
              <a:avLst/>
            </a:prstGeom>
            <a:blipFill>
              <a:blip r:embed="rId7" cstate="print"/>
              <a:stretch>
                <a:fillRect/>
              </a:stretch>
            </a:blipFill>
          </p:spPr>
          <p:txBody>
            <a:bodyPr wrap="square" lIns="0" tIns="0" rIns="0" bIns="0" rtlCol="0"/>
            <a:lstStyle/>
            <a:p/>
          </p:txBody>
        </p:sp>
      </p:grpSp>
      <p:sp>
        <p:nvSpPr>
          <p:cNvPr id="50" name="object 12"/>
          <p:cNvSpPr/>
          <p:nvPr/>
        </p:nvSpPr>
        <p:spPr>
          <a:xfrm>
            <a:off x="8146084" y="5834684"/>
            <a:ext cx="620153" cy="620153"/>
          </a:xfrm>
          <a:prstGeom prst="rect">
            <a:avLst/>
          </a:prstGeom>
          <a:blipFill>
            <a:blip r:embed="rId8" cstate="print"/>
            <a:stretch>
              <a:fillRect/>
            </a:stretch>
          </a:blipFill>
        </p:spPr>
        <p:txBody>
          <a:bodyPr wrap="square" lIns="0" tIns="0" rIns="0" bIns="0" rtlCol="0"/>
          <a:lstStyle/>
          <a:p/>
        </p:txBody>
      </p:sp>
      <p:sp>
        <p:nvSpPr>
          <p:cNvPr id="51" name="object 13"/>
          <p:cNvSpPr/>
          <p:nvPr/>
        </p:nvSpPr>
        <p:spPr>
          <a:xfrm>
            <a:off x="9813289" y="5740368"/>
            <a:ext cx="824072" cy="824071"/>
          </a:xfrm>
          <a:prstGeom prst="rect">
            <a:avLst/>
          </a:prstGeom>
          <a:blipFill>
            <a:blip r:embed="rId9" cstate="print"/>
            <a:stretch>
              <a:fillRect/>
            </a:stretch>
          </a:blipFill>
        </p:spPr>
        <p:txBody>
          <a:bodyPr wrap="square" lIns="0" tIns="0" rIns="0" bIns="0" rtlCol="0"/>
          <a:lstStyle/>
          <a:p/>
        </p:txBody>
      </p:sp>
      <p:grpSp>
        <p:nvGrpSpPr>
          <p:cNvPr id="52" name="object 14"/>
          <p:cNvGrpSpPr/>
          <p:nvPr/>
        </p:nvGrpSpPr>
        <p:grpSpPr>
          <a:xfrm>
            <a:off x="8950083" y="5798667"/>
            <a:ext cx="724535" cy="7245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lstStyle/>
            <a:p/>
          </p:txBody>
        </p:sp>
        <p:sp>
          <p:nvSpPr>
            <p:cNvPr id="54" name="object 16"/>
            <p:cNvSpPr/>
            <p:nvPr/>
          </p:nvSpPr>
          <p:spPr>
            <a:xfrm>
              <a:off x="12384024" y="5738291"/>
              <a:ext cx="401700" cy="577684"/>
            </a:xfrm>
            <a:prstGeom prst="rect">
              <a:avLst/>
            </a:prstGeom>
            <a:blipFill>
              <a:blip r:embed="rId10" cstate="print"/>
              <a:stretch>
                <a:fillRect/>
              </a:stretch>
            </a:blipFill>
          </p:spPr>
          <p:txBody>
            <a:bodyPr wrap="square" lIns="0" tIns="0" rIns="0" bIns="0" rtlCol="0"/>
            <a:lstStyle/>
            <a:p/>
          </p:txBody>
        </p:sp>
      </p:grpSp>
      <p:sp>
        <p:nvSpPr>
          <p:cNvPr id="55" name="object 17"/>
          <p:cNvSpPr/>
          <p:nvPr/>
        </p:nvSpPr>
        <p:spPr>
          <a:xfrm>
            <a:off x="7269784" y="5782284"/>
            <a:ext cx="733145" cy="723988"/>
          </a:xfrm>
          <a:prstGeom prst="rect">
            <a:avLst/>
          </a:prstGeom>
          <a:blipFill>
            <a:blip r:embed="rId11" cstate="print"/>
            <a:stretch>
              <a:fillRect/>
            </a:stretch>
          </a:blipFill>
        </p:spPr>
        <p:txBody>
          <a:bodyPr wrap="square" lIns="0" tIns="0" rIns="0" bIns="0" rtlCol="0"/>
          <a:lstStyle/>
          <a:p/>
        </p:txBody>
      </p:sp>
      <p:sp>
        <p:nvSpPr>
          <p:cNvPr id="56" name="object 18"/>
          <p:cNvSpPr/>
          <p:nvPr/>
        </p:nvSpPr>
        <p:spPr>
          <a:xfrm>
            <a:off x="6565595" y="5801614"/>
            <a:ext cx="634301" cy="634301"/>
          </a:xfrm>
          <a:prstGeom prst="rect">
            <a:avLst/>
          </a:prstGeom>
          <a:blipFill>
            <a:blip r:embed="rId12" cstate="print"/>
            <a:stretch>
              <a:fillRect/>
            </a:stretch>
          </a:blipFill>
        </p:spPr>
        <p:txBody>
          <a:bodyPr wrap="square" lIns="0" tIns="0" rIns="0" bIns="0" rtlCol="0"/>
          <a:lstStyle/>
          <a:p/>
        </p:txBody>
      </p:sp>
      <p:grpSp>
        <p:nvGrpSpPr>
          <p:cNvPr id="57" name="object 19"/>
          <p:cNvGrpSpPr/>
          <p:nvPr/>
        </p:nvGrpSpPr>
        <p:grpSpPr>
          <a:xfrm>
            <a:off x="10366819" y="5847753"/>
            <a:ext cx="1321435" cy="852805"/>
            <a:chOff x="11072304" y="6581178"/>
            <a:chExt cx="1321435" cy="852805"/>
          </a:xfrm>
        </p:grpSpPr>
        <p:sp>
          <p:nvSpPr>
            <p:cNvPr id="58" name="object 20"/>
            <p:cNvSpPr/>
            <p:nvPr/>
          </p:nvSpPr>
          <p:spPr>
            <a:xfrm>
              <a:off x="11072304" y="6581178"/>
              <a:ext cx="881395" cy="780760"/>
            </a:xfrm>
            <a:prstGeom prst="rect">
              <a:avLst/>
            </a:prstGeom>
            <a:blipFill>
              <a:blip r:embed="rId13" cstate="print"/>
              <a:stretch>
                <a:fillRect/>
              </a:stretch>
            </a:blipFill>
          </p:spPr>
          <p:txBody>
            <a:bodyPr wrap="square" lIns="0" tIns="0" rIns="0" bIns="0" rtlCol="0"/>
            <a:lstStyle/>
            <a:p/>
          </p:txBody>
        </p:sp>
        <p:sp>
          <p:nvSpPr>
            <p:cNvPr id="59" name="object 21"/>
            <p:cNvSpPr/>
            <p:nvPr/>
          </p:nvSpPr>
          <p:spPr>
            <a:xfrm>
              <a:off x="11472233" y="6787381"/>
              <a:ext cx="921167" cy="646429"/>
            </a:xfrm>
            <a:prstGeom prst="rect">
              <a:avLst/>
            </a:prstGeom>
            <a:blipFill>
              <a:blip r:embed="rId14" cstate="print"/>
              <a:stretch>
                <a:fillRect/>
              </a:stretch>
            </a:blipFill>
          </p:spPr>
          <p:txBody>
            <a:bodyPr wrap="square" lIns="0" tIns="0" rIns="0" bIns="0" rtlCol="0"/>
            <a:lstStyle/>
            <a:p/>
          </p:txBody>
        </p:sp>
      </p:grpSp>
      <p:sp>
        <p:nvSpPr>
          <p:cNvPr id="60" name="object 22"/>
          <p:cNvSpPr txBox="1"/>
          <p:nvPr/>
        </p:nvSpPr>
        <p:spPr>
          <a:xfrm rot="19800000">
            <a:off x="11701462" y="7003011"/>
            <a:ext cx="402910" cy="101600"/>
          </a:xfrm>
          <a:prstGeom prst="rect">
            <a:avLst/>
          </a:prstGeom>
        </p:spPr>
        <p:txBody>
          <a:bodyPr vert="horz" wrap="square" lIns="0" tIns="0" rIns="0" bIns="0" rtlCol="0">
            <a:spAutoFit/>
          </a:bodyPr>
          <a:lstStyle/>
          <a:p>
            <a:pPr>
              <a:lnSpc>
                <a:spcPts val="800"/>
              </a:lnSpc>
            </a:pPr>
            <a:r>
              <a:rPr sz="800" b="1" spc="5" dirty="0">
                <a:solidFill>
                  <a:srgbClr val="FFFFFF"/>
                </a:solidFill>
                <a:latin typeface="Trebuchet MS"/>
                <a:cs typeface="Trebuchet MS"/>
              </a:rPr>
              <a:t>C</a:t>
            </a:r>
            <a:r>
              <a:rPr sz="800" b="1" dirty="0">
                <a:solidFill>
                  <a:srgbClr val="FFFFFF"/>
                </a:solidFill>
                <a:latin typeface="Trebuchet MS"/>
                <a:cs typeface="Trebuchet MS"/>
              </a:rPr>
              <a:t>O</a:t>
            </a:r>
            <a:r>
              <a:rPr sz="800" b="1" spc="50" dirty="0">
                <a:solidFill>
                  <a:srgbClr val="FFFFFF"/>
                </a:solidFill>
                <a:latin typeface="Trebuchet MS"/>
                <a:cs typeface="Trebuchet MS"/>
              </a:rPr>
              <a:t>M</a:t>
            </a:r>
            <a:r>
              <a:rPr sz="800" b="1" spc="10" dirty="0">
                <a:solidFill>
                  <a:srgbClr val="FFFFFF"/>
                </a:solidFill>
                <a:latin typeface="Trebuchet MS"/>
                <a:cs typeface="Trebuchet MS"/>
              </a:rPr>
              <a:t>I</a:t>
            </a:r>
            <a:r>
              <a:rPr sz="800" b="1" spc="10" dirty="0">
                <a:solidFill>
                  <a:srgbClr val="FFFFFF"/>
                </a:solidFill>
                <a:latin typeface="Trebuchet MS"/>
                <a:cs typeface="Trebuchet MS"/>
              </a:rPr>
              <a:t>N</a:t>
            </a:r>
            <a:r>
              <a:rPr sz="800" b="1" spc="30" dirty="0">
                <a:solidFill>
                  <a:srgbClr val="FFFFFF"/>
                </a:solidFill>
                <a:latin typeface="Trebuchet MS"/>
                <a:cs typeface="Trebuchet MS"/>
              </a:rPr>
              <a:t>G</a:t>
            </a:r>
            <a:endParaRPr sz="800">
              <a:latin typeface="Trebuchet MS"/>
              <a:cs typeface="Trebuchet MS"/>
            </a:endParaRPr>
          </a:p>
        </p:txBody>
      </p:sp>
      <p:sp>
        <p:nvSpPr>
          <p:cNvPr id="62" name="object 23"/>
          <p:cNvSpPr txBox="1"/>
          <p:nvPr/>
        </p:nvSpPr>
        <p:spPr>
          <a:xfrm rot="19800000">
            <a:off x="11796841" y="7102652"/>
            <a:ext cx="324301" cy="101600"/>
          </a:xfrm>
          <a:prstGeom prst="rect">
            <a:avLst/>
          </a:prstGeom>
        </p:spPr>
        <p:txBody>
          <a:bodyPr vert="horz" wrap="square" lIns="0" tIns="0" rIns="0" bIns="0" rtlCol="0">
            <a:spAutoFit/>
          </a:bodyPr>
          <a:lstStyle/>
          <a:p>
            <a:pPr>
              <a:lnSpc>
                <a:spcPts val="800"/>
              </a:lnSpc>
            </a:pPr>
            <a:r>
              <a:rPr sz="800" b="1" spc="20" dirty="0">
                <a:solidFill>
                  <a:srgbClr val="FFFFFF"/>
                </a:solidFill>
                <a:latin typeface="Trebuchet MS"/>
                <a:cs typeface="Trebuchet MS"/>
              </a:rPr>
              <a:t>S</a:t>
            </a:r>
            <a:r>
              <a:rPr sz="800" b="1" spc="35" dirty="0">
                <a:solidFill>
                  <a:srgbClr val="FFFFFF"/>
                </a:solidFill>
                <a:latin typeface="Trebuchet MS"/>
                <a:cs typeface="Trebuchet MS"/>
              </a:rPr>
              <a:t>O</a:t>
            </a:r>
            <a:r>
              <a:rPr sz="800" b="1" spc="30" dirty="0">
                <a:solidFill>
                  <a:srgbClr val="FFFFFF"/>
                </a:solidFill>
                <a:latin typeface="Trebuchet MS"/>
                <a:cs typeface="Trebuchet MS"/>
              </a:rPr>
              <a:t>O</a:t>
            </a:r>
            <a:r>
              <a:rPr sz="800" b="1" spc="10" dirty="0">
                <a:solidFill>
                  <a:srgbClr val="FFFFFF"/>
                </a:solidFill>
                <a:latin typeface="Trebuchet MS"/>
                <a:cs typeface="Trebuchet MS"/>
              </a:rPr>
              <a:t>N</a:t>
            </a:r>
            <a:r>
              <a:rPr sz="800" b="1" spc="-60" dirty="0">
                <a:solidFill>
                  <a:srgbClr val="FFFFFF"/>
                </a:solidFill>
                <a:latin typeface="Trebuchet MS"/>
                <a:cs typeface="Trebuchet MS"/>
              </a:rPr>
              <a:t>!</a:t>
            </a:r>
            <a:endParaRPr sz="800">
              <a:latin typeface="Trebuchet MS"/>
              <a:cs typeface="Trebuchet MS"/>
            </a:endParaRPr>
          </a:p>
        </p:txBody>
      </p:sp>
      <p:pic>
        <p:nvPicPr>
          <p:cNvPr id="63" name="Picture 62"/>
          <p:cNvPicPr>
            <a:picLocks noChangeAspect="1"/>
          </p:cNvPicPr>
          <p:nvPr/>
        </p:nvPicPr>
        <p:blipFill>
          <a:blip r:embed="rId15"/>
          <a:stretch>
            <a:fillRect/>
          </a:stretch>
        </p:blipFill>
        <p:spPr>
          <a:xfrm>
            <a:off x="652145" y="1461135"/>
            <a:ext cx="5200015" cy="4754880"/>
          </a:xfrm>
          <a:prstGeom prst="rect">
            <a:avLst/>
          </a:prstGeom>
        </p:spPr>
      </p:pic>
      <p:sp>
        <p:nvSpPr>
          <p:cNvPr id="64" name="Text Box 63"/>
          <p:cNvSpPr txBox="1"/>
          <p:nvPr/>
        </p:nvSpPr>
        <p:spPr>
          <a:xfrm>
            <a:off x="601345" y="782955"/>
            <a:ext cx="10173335" cy="368300"/>
          </a:xfrm>
          <a:prstGeom prst="rect">
            <a:avLst/>
          </a:prstGeom>
          <a:noFill/>
        </p:spPr>
        <p:txBody>
          <a:bodyPr wrap="none" rtlCol="0">
            <a:spAutoFit/>
          </a:bodyPr>
          <a:p>
            <a:pPr algn="l"/>
            <a:r>
              <a:rPr i="1" spc="20" dirty="0">
                <a:solidFill>
                  <a:srgbClr val="FFFFFF"/>
                </a:solidFill>
                <a:latin typeface="Trebuchet MS"/>
                <a:cs typeface="Trebuchet MS"/>
                <a:sym typeface="+mn-ea"/>
              </a:rPr>
              <a:t>A </a:t>
            </a:r>
            <a:r>
              <a:rPr i="1" spc="25" dirty="0">
                <a:solidFill>
                  <a:srgbClr val="FFFFFF"/>
                </a:solidFill>
                <a:latin typeface="Trebuchet MS"/>
                <a:cs typeface="Trebuchet MS"/>
                <a:sym typeface="+mn-ea"/>
              </a:rPr>
              <a:t>multi-language</a:t>
            </a:r>
            <a:r>
              <a:rPr i="1" spc="-515" dirty="0">
                <a:solidFill>
                  <a:srgbClr val="FFFFFF"/>
                </a:solidFill>
                <a:latin typeface="Trebuchet MS"/>
                <a:cs typeface="Trebuchet MS"/>
                <a:sym typeface="+mn-ea"/>
              </a:rPr>
              <a:t> </a:t>
            </a:r>
            <a:r>
              <a:rPr i="1" spc="-15" dirty="0">
                <a:solidFill>
                  <a:srgbClr val="FFFFFF"/>
                </a:solidFill>
                <a:latin typeface="Trebuchet MS"/>
                <a:cs typeface="Trebuchet MS"/>
                <a:sym typeface="+mn-ea"/>
              </a:rPr>
              <a:t>software </a:t>
            </a:r>
            <a:r>
              <a:rPr i="1" spc="-20" dirty="0">
                <a:solidFill>
                  <a:srgbClr val="FFFFFF"/>
                </a:solidFill>
                <a:latin typeface="Trebuchet MS"/>
                <a:cs typeface="Trebuchet MS"/>
                <a:sym typeface="+mn-ea"/>
              </a:rPr>
              <a:t>development </a:t>
            </a:r>
            <a:r>
              <a:rPr i="1" spc="-5" dirty="0">
                <a:solidFill>
                  <a:srgbClr val="FFFFFF"/>
                </a:solidFill>
                <a:latin typeface="Trebuchet MS"/>
                <a:cs typeface="Trebuchet MS"/>
                <a:sym typeface="+mn-ea"/>
              </a:rPr>
              <a:t>framework </a:t>
            </a:r>
            <a:r>
              <a:rPr i="1" spc="-35" dirty="0">
                <a:solidFill>
                  <a:srgbClr val="FFFFFF"/>
                </a:solidFill>
                <a:latin typeface="Trebuchet MS"/>
                <a:cs typeface="Trebuchet MS"/>
                <a:sym typeface="+mn-ea"/>
              </a:rPr>
              <a:t>for </a:t>
            </a:r>
            <a:r>
              <a:rPr i="1" spc="15" dirty="0">
                <a:solidFill>
                  <a:srgbClr val="FFFFFF"/>
                </a:solidFill>
                <a:latin typeface="Trebuchet MS"/>
                <a:cs typeface="Trebuchet MS"/>
                <a:sym typeface="+mn-ea"/>
              </a:rPr>
              <a:t>modeling  </a:t>
            </a:r>
            <a:r>
              <a:rPr i="1" spc="-10" dirty="0">
                <a:solidFill>
                  <a:srgbClr val="FFFFFF"/>
                </a:solidFill>
                <a:latin typeface="Trebuchet MS"/>
                <a:cs typeface="Trebuchet MS"/>
                <a:sym typeface="+mn-ea"/>
              </a:rPr>
              <a:t>cloud </a:t>
            </a:r>
            <a:r>
              <a:rPr i="1" spc="-30" dirty="0">
                <a:solidFill>
                  <a:srgbClr val="FFFFFF"/>
                </a:solidFill>
                <a:latin typeface="Trebuchet MS"/>
                <a:cs typeface="Trebuchet MS"/>
                <a:sym typeface="+mn-ea"/>
              </a:rPr>
              <a:t>infrastructure </a:t>
            </a:r>
            <a:r>
              <a:rPr i="1" spc="75" dirty="0">
                <a:solidFill>
                  <a:srgbClr val="FFFFFF"/>
                </a:solidFill>
                <a:latin typeface="Trebuchet MS"/>
                <a:cs typeface="Trebuchet MS"/>
                <a:sym typeface="+mn-ea"/>
              </a:rPr>
              <a:t>as </a:t>
            </a:r>
            <a:r>
              <a:rPr i="1" spc="-25" dirty="0">
                <a:solidFill>
                  <a:srgbClr val="FFFFFF"/>
                </a:solidFill>
                <a:latin typeface="Trebuchet MS"/>
                <a:cs typeface="Trebuchet MS"/>
                <a:sym typeface="+mn-ea"/>
              </a:rPr>
              <a:t>reusable</a:t>
            </a:r>
            <a:r>
              <a:rPr i="1" spc="-425" dirty="0">
                <a:solidFill>
                  <a:srgbClr val="FFFFFF"/>
                </a:solidFill>
                <a:latin typeface="Trebuchet MS"/>
                <a:cs typeface="Trebuchet MS"/>
                <a:sym typeface="+mn-ea"/>
              </a:rPr>
              <a:t> </a:t>
            </a:r>
            <a:r>
              <a:rPr i="1" spc="25" dirty="0">
                <a:solidFill>
                  <a:srgbClr val="FFFFFF"/>
                </a:solidFill>
                <a:latin typeface="Trebuchet MS"/>
                <a:cs typeface="Trebuchet MS"/>
                <a:sym typeface="+mn-ea"/>
              </a:rPr>
              <a:t>components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nvSpPr>
        <p:spPr>
          <a:xfrm>
            <a:off x="397762" y="437389"/>
            <a:ext cx="4138929" cy="604520"/>
          </a:xfrm>
          <a:prstGeom prst="rect">
            <a:avLst/>
          </a:prstGeom>
        </p:spPr>
        <p:txBody>
          <a:bodyPr vert="horz" wrap="square" lIns="0" tIns="12700" rIns="0" bIns="0" rtlCol="0">
            <a:spAutoFit/>
          </a:bodyPr>
          <a:lstStyle>
            <a:lvl1pPr>
              <a:defRPr sz="9600" b="1" i="0">
                <a:solidFill>
                  <a:schemeClr val="bg1"/>
                </a:solidFill>
                <a:latin typeface="Trebuchet MS"/>
                <a:ea typeface="+mj-ea"/>
                <a:cs typeface="Trebuchet MS"/>
              </a:defRPr>
            </a:lvl1pPr>
          </a:lstStyle>
          <a:p>
            <a:pPr marL="12700">
              <a:lnSpc>
                <a:spcPct val="100000"/>
              </a:lnSpc>
              <a:spcBef>
                <a:spcPts val="100"/>
              </a:spcBef>
            </a:pPr>
            <a:r>
              <a:rPr sz="3800" spc="140" dirty="0"/>
              <a:t>Main</a:t>
            </a:r>
            <a:r>
              <a:rPr sz="3800" spc="-200" dirty="0"/>
              <a:t> </a:t>
            </a:r>
            <a:r>
              <a:rPr sz="3800" spc="60" dirty="0"/>
              <a:t>Components</a:t>
            </a:r>
            <a:endParaRPr sz="3800"/>
          </a:p>
        </p:txBody>
      </p:sp>
      <p:grpSp>
        <p:nvGrpSpPr>
          <p:cNvPr id="81" name="Group 80"/>
          <p:cNvGrpSpPr/>
          <p:nvPr/>
        </p:nvGrpSpPr>
        <p:grpSpPr>
          <a:xfrm>
            <a:off x="7960995" y="2602230"/>
            <a:ext cx="3956685" cy="2881468"/>
            <a:chOff x="15509" y="4067"/>
            <a:chExt cx="7256" cy="5297"/>
          </a:xfrm>
        </p:grpSpPr>
        <p:grpSp>
          <p:nvGrpSpPr>
            <p:cNvPr id="44" name="object 42"/>
            <p:cNvGrpSpPr/>
            <p:nvPr/>
          </p:nvGrpSpPr>
          <p:grpSpPr>
            <a:xfrm>
              <a:off x="15509" y="4067"/>
              <a:ext cx="7256" cy="4513"/>
              <a:chOff x="9847935" y="2582341"/>
              <a:chExt cx="4607560" cy="2865755"/>
            </a:xfrm>
          </p:grpSpPr>
          <p:sp>
            <p:nvSpPr>
              <p:cNvPr id="45" name="object 43"/>
              <p:cNvSpPr/>
              <p:nvPr/>
            </p:nvSpPr>
            <p:spPr>
              <a:xfrm>
                <a:off x="9852697" y="2587104"/>
                <a:ext cx="4598035" cy="2806065"/>
              </a:xfrm>
              <a:custGeom>
                <a:avLst/>
                <a:gdLst/>
                <a:ahLst/>
                <a:cxnLst/>
                <a:rect l="l" t="t" r="r" b="b"/>
                <a:pathLst>
                  <a:path w="4598034" h="2806065">
                    <a:moveTo>
                      <a:pt x="4501984"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1984" y="2806014"/>
                    </a:lnTo>
                    <a:lnTo>
                      <a:pt x="4539289" y="2798486"/>
                    </a:lnTo>
                    <a:lnTo>
                      <a:pt x="4569723" y="2777956"/>
                    </a:lnTo>
                    <a:lnTo>
                      <a:pt x="4590228" y="2747506"/>
                    </a:lnTo>
                    <a:lnTo>
                      <a:pt x="4597742" y="2710218"/>
                    </a:lnTo>
                    <a:lnTo>
                      <a:pt x="4597742" y="95796"/>
                    </a:lnTo>
                    <a:lnTo>
                      <a:pt x="4590228" y="58507"/>
                    </a:lnTo>
                    <a:lnTo>
                      <a:pt x="4569723" y="28057"/>
                    </a:lnTo>
                    <a:lnTo>
                      <a:pt x="4539289" y="7527"/>
                    </a:lnTo>
                    <a:lnTo>
                      <a:pt x="4501984" y="0"/>
                    </a:lnTo>
                    <a:close/>
                  </a:path>
                </a:pathLst>
              </a:custGeom>
              <a:solidFill>
                <a:srgbClr val="003F5E"/>
              </a:solidFill>
            </p:spPr>
            <p:txBody>
              <a:bodyPr wrap="square" lIns="0" tIns="0" rIns="0" bIns="0" rtlCol="0"/>
              <a:lstStyle/>
              <a:p/>
            </p:txBody>
          </p:sp>
          <p:sp>
            <p:nvSpPr>
              <p:cNvPr id="46" name="object 44"/>
              <p:cNvSpPr/>
              <p:nvPr/>
            </p:nvSpPr>
            <p:spPr>
              <a:xfrm>
                <a:off x="9852697"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7" name="object 45"/>
              <p:cNvSpPr/>
              <p:nvPr/>
            </p:nvSpPr>
            <p:spPr>
              <a:xfrm>
                <a:off x="9937622" y="2620670"/>
                <a:ext cx="4456620" cy="2826905"/>
              </a:xfrm>
              <a:prstGeom prst="rect">
                <a:avLst/>
              </a:prstGeom>
              <a:blipFill>
                <a:blip r:embed="rId2" cstate="print"/>
                <a:stretch>
                  <a:fillRect/>
                </a:stretch>
              </a:blipFill>
            </p:spPr>
            <p:txBody>
              <a:bodyPr wrap="square" lIns="0" tIns="0" rIns="0" bIns="0" rtlCol="0"/>
              <a:lstStyle/>
              <a:p/>
            </p:txBody>
          </p:sp>
        </p:grpSp>
        <p:sp>
          <p:nvSpPr>
            <p:cNvPr id="50" name="object 48"/>
            <p:cNvSpPr txBox="1"/>
            <p:nvPr/>
          </p:nvSpPr>
          <p:spPr>
            <a:xfrm>
              <a:off x="17105" y="8776"/>
              <a:ext cx="4559" cy="588"/>
            </a:xfrm>
            <a:prstGeom prst="rect">
              <a:avLst/>
            </a:prstGeom>
          </p:spPr>
          <p:txBody>
            <a:bodyPr vert="horz" wrap="square" lIns="0" tIns="12700" rIns="0" bIns="0" rtlCol="0">
              <a:spAutoFit/>
            </a:bodyPr>
            <a:lstStyle/>
            <a:p>
              <a:pPr marL="12700">
                <a:lnSpc>
                  <a:spcPct val="100000"/>
                </a:lnSpc>
                <a:spcBef>
                  <a:spcPts val="100"/>
                </a:spcBef>
              </a:pPr>
              <a:r>
                <a:rPr sz="2000" spc="210" dirty="0">
                  <a:solidFill>
                    <a:srgbClr val="FFFFFF"/>
                  </a:solidFill>
                  <a:latin typeface="Trebuchet MS"/>
                  <a:cs typeface="Trebuchet MS"/>
                </a:rPr>
                <a:t>AWS </a:t>
              </a:r>
              <a:r>
                <a:rPr sz="2000" spc="120" dirty="0">
                  <a:solidFill>
                    <a:srgbClr val="FFFFFF"/>
                  </a:solidFill>
                  <a:latin typeface="Trebuchet MS"/>
                  <a:cs typeface="Trebuchet MS"/>
                </a:rPr>
                <a:t>CDK</a:t>
              </a:r>
              <a:r>
                <a:rPr sz="2000" spc="-520" dirty="0">
                  <a:solidFill>
                    <a:srgbClr val="FFFFFF"/>
                  </a:solidFill>
                  <a:latin typeface="Trebuchet MS"/>
                  <a:cs typeface="Trebuchet MS"/>
                </a:rPr>
                <a:t> </a:t>
              </a:r>
              <a:r>
                <a:rPr sz="2000" spc="25" dirty="0">
                  <a:solidFill>
                    <a:srgbClr val="FFFFFF"/>
                  </a:solidFill>
                  <a:latin typeface="Trebuchet MS"/>
                  <a:cs typeface="Trebuchet MS"/>
                </a:rPr>
                <a:t>CLI</a:t>
              </a:r>
              <a:endParaRPr sz="2000">
                <a:latin typeface="Trebuchet MS"/>
                <a:cs typeface="Trebuchet MS"/>
              </a:endParaRPr>
            </a:p>
          </p:txBody>
        </p:sp>
      </p:grpSp>
      <p:grpSp>
        <p:nvGrpSpPr>
          <p:cNvPr id="3" name="object 3"/>
          <p:cNvGrpSpPr/>
          <p:nvPr/>
        </p:nvGrpSpPr>
        <p:grpSpPr>
          <a:xfrm rot="0">
            <a:off x="108585" y="2631440"/>
            <a:ext cx="3645535" cy="2336800"/>
            <a:chOff x="143982" y="2587104"/>
            <a:chExt cx="4598035" cy="2806065"/>
          </a:xfrm>
        </p:grpSpPr>
        <p:sp>
          <p:nvSpPr>
            <p:cNvPr id="4" name="object 4"/>
            <p:cNvSpPr/>
            <p:nvPr/>
          </p:nvSpPr>
          <p:spPr>
            <a:xfrm>
              <a:off x="143982" y="2587104"/>
              <a:ext cx="4598035" cy="2806065"/>
            </a:xfrm>
            <a:custGeom>
              <a:avLst/>
              <a:gdLst/>
              <a:ahLst/>
              <a:cxnLst/>
              <a:rect l="l" t="t" r="r" b="b"/>
              <a:pathLst>
                <a:path w="4598035" h="2806065">
                  <a:moveTo>
                    <a:pt x="4502007" y="0"/>
                  </a:moveTo>
                  <a:lnTo>
                    <a:pt x="95798" y="0"/>
                  </a:lnTo>
                  <a:lnTo>
                    <a:pt x="58509" y="7527"/>
                  </a:lnTo>
                  <a:lnTo>
                    <a:pt x="28058" y="28057"/>
                  </a:lnTo>
                  <a:lnTo>
                    <a:pt x="7528" y="58507"/>
                  </a:lnTo>
                  <a:lnTo>
                    <a:pt x="0" y="95796"/>
                  </a:lnTo>
                  <a:lnTo>
                    <a:pt x="0" y="2710218"/>
                  </a:lnTo>
                  <a:lnTo>
                    <a:pt x="7528" y="2747506"/>
                  </a:lnTo>
                  <a:lnTo>
                    <a:pt x="28058" y="2777956"/>
                  </a:lnTo>
                  <a:lnTo>
                    <a:pt x="58509" y="2798486"/>
                  </a:lnTo>
                  <a:lnTo>
                    <a:pt x="95798" y="2806014"/>
                  </a:lnTo>
                  <a:lnTo>
                    <a:pt x="4502007" y="2806014"/>
                  </a:lnTo>
                  <a:lnTo>
                    <a:pt x="4539296" y="2798486"/>
                  </a:lnTo>
                  <a:lnTo>
                    <a:pt x="4569746" y="2777956"/>
                  </a:lnTo>
                  <a:lnTo>
                    <a:pt x="4590275" y="2747506"/>
                  </a:lnTo>
                  <a:lnTo>
                    <a:pt x="4597803" y="2710218"/>
                  </a:lnTo>
                  <a:lnTo>
                    <a:pt x="4597803" y="95796"/>
                  </a:lnTo>
                  <a:lnTo>
                    <a:pt x="4590275" y="58507"/>
                  </a:lnTo>
                  <a:lnTo>
                    <a:pt x="4569746" y="28057"/>
                  </a:lnTo>
                  <a:lnTo>
                    <a:pt x="4539296" y="7527"/>
                  </a:lnTo>
                  <a:lnTo>
                    <a:pt x="4502007" y="0"/>
                  </a:lnTo>
                  <a:close/>
                </a:path>
              </a:pathLst>
            </a:custGeom>
            <a:solidFill>
              <a:srgbClr val="003F5E"/>
            </a:solidFill>
          </p:spPr>
          <p:txBody>
            <a:bodyPr wrap="square" lIns="0" tIns="0" rIns="0" bIns="0" rtlCol="0"/>
            <a:lstStyle/>
            <a:p/>
          </p:txBody>
        </p:sp>
        <p:sp>
          <p:nvSpPr>
            <p:cNvPr id="5" name="object 5"/>
            <p:cNvSpPr/>
            <p:nvPr/>
          </p:nvSpPr>
          <p:spPr>
            <a:xfrm>
              <a:off x="143982" y="2587104"/>
              <a:ext cx="4598035" cy="2806065"/>
            </a:xfrm>
            <a:custGeom>
              <a:avLst/>
              <a:gdLst/>
              <a:ahLst/>
              <a:cxnLst/>
              <a:rect l="l" t="t" r="r" b="b"/>
              <a:pathLst>
                <a:path w="4598035"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6" name="object 6"/>
            <p:cNvSpPr/>
            <p:nvPr/>
          </p:nvSpPr>
          <p:spPr>
            <a:xfrm>
              <a:off x="2873540" y="2942297"/>
              <a:ext cx="575310" cy="575310"/>
            </a:xfrm>
            <a:custGeom>
              <a:avLst/>
              <a:gdLst/>
              <a:ahLst/>
              <a:cxnLst/>
              <a:rect l="l" t="t" r="r" b="b"/>
              <a:pathLst>
                <a:path w="575310" h="575310">
                  <a:moveTo>
                    <a:pt x="479361" y="0"/>
                  </a:moveTo>
                  <a:lnTo>
                    <a:pt x="95872" y="0"/>
                  </a:lnTo>
                  <a:lnTo>
                    <a:pt x="58555" y="7532"/>
                  </a:lnTo>
                  <a:lnTo>
                    <a:pt x="28081" y="28076"/>
                  </a:lnTo>
                  <a:lnTo>
                    <a:pt x="7534" y="58550"/>
                  </a:lnTo>
                  <a:lnTo>
                    <a:pt x="0" y="95872"/>
                  </a:lnTo>
                  <a:lnTo>
                    <a:pt x="0" y="479361"/>
                  </a:lnTo>
                  <a:lnTo>
                    <a:pt x="7534" y="516678"/>
                  </a:lnTo>
                  <a:lnTo>
                    <a:pt x="28081" y="547152"/>
                  </a:lnTo>
                  <a:lnTo>
                    <a:pt x="58555" y="567699"/>
                  </a:lnTo>
                  <a:lnTo>
                    <a:pt x="95872" y="575233"/>
                  </a:lnTo>
                  <a:lnTo>
                    <a:pt x="479361" y="575233"/>
                  </a:lnTo>
                  <a:lnTo>
                    <a:pt x="516683" y="567699"/>
                  </a:lnTo>
                  <a:lnTo>
                    <a:pt x="547157" y="547152"/>
                  </a:lnTo>
                  <a:lnTo>
                    <a:pt x="567701" y="516678"/>
                  </a:lnTo>
                  <a:lnTo>
                    <a:pt x="575233" y="479361"/>
                  </a:lnTo>
                  <a:lnTo>
                    <a:pt x="575233" y="95872"/>
                  </a:lnTo>
                  <a:lnTo>
                    <a:pt x="567701" y="58550"/>
                  </a:lnTo>
                  <a:lnTo>
                    <a:pt x="547157" y="28076"/>
                  </a:lnTo>
                  <a:lnTo>
                    <a:pt x="516683" y="7532"/>
                  </a:lnTo>
                  <a:lnTo>
                    <a:pt x="479361" y="0"/>
                  </a:lnTo>
                  <a:close/>
                </a:path>
              </a:pathLst>
            </a:custGeom>
            <a:solidFill>
              <a:srgbClr val="BF7300"/>
            </a:solidFill>
          </p:spPr>
          <p:txBody>
            <a:bodyPr wrap="square" lIns="0" tIns="0" rIns="0" bIns="0" rtlCol="0"/>
            <a:lstStyle/>
            <a:p/>
          </p:txBody>
        </p:sp>
        <p:sp>
          <p:nvSpPr>
            <p:cNvPr id="7" name="object 7"/>
            <p:cNvSpPr/>
            <p:nvPr/>
          </p:nvSpPr>
          <p:spPr>
            <a:xfrm>
              <a:off x="2962338" y="3042932"/>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8" name="object 8"/>
            <p:cNvSpPr/>
            <p:nvPr/>
          </p:nvSpPr>
          <p:spPr>
            <a:xfrm>
              <a:off x="3061385" y="3123209"/>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9" name="object 9"/>
            <p:cNvSpPr/>
            <p:nvPr/>
          </p:nvSpPr>
          <p:spPr>
            <a:xfrm>
              <a:off x="2962338" y="3364064"/>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0" name="object 10"/>
            <p:cNvSpPr/>
            <p:nvPr/>
          </p:nvSpPr>
          <p:spPr>
            <a:xfrm>
              <a:off x="3061385" y="3203498"/>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11" name="object 11"/>
            <p:cNvSpPr/>
            <p:nvPr/>
          </p:nvSpPr>
          <p:spPr>
            <a:xfrm>
              <a:off x="3061385" y="3283775"/>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12" name="object 12"/>
            <p:cNvSpPr/>
            <p:nvPr/>
          </p:nvSpPr>
          <p:spPr>
            <a:xfrm>
              <a:off x="2966211" y="3444341"/>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15" name="object 13"/>
            <p:cNvSpPr/>
            <p:nvPr/>
          </p:nvSpPr>
          <p:spPr>
            <a:xfrm>
              <a:off x="2402065" y="3692639"/>
              <a:ext cx="575310" cy="575310"/>
            </a:xfrm>
            <a:custGeom>
              <a:avLst/>
              <a:gdLst/>
              <a:ahLst/>
              <a:cxnLst/>
              <a:rect l="l" t="t" r="r" b="b"/>
              <a:pathLst>
                <a:path w="575310" h="575310">
                  <a:moveTo>
                    <a:pt x="479361" y="0"/>
                  </a:moveTo>
                  <a:lnTo>
                    <a:pt x="95872" y="0"/>
                  </a:lnTo>
                  <a:lnTo>
                    <a:pt x="58550" y="7534"/>
                  </a:lnTo>
                  <a:lnTo>
                    <a:pt x="28076" y="28081"/>
                  </a:lnTo>
                  <a:lnTo>
                    <a:pt x="7532" y="58555"/>
                  </a:lnTo>
                  <a:lnTo>
                    <a:pt x="0" y="95872"/>
                  </a:lnTo>
                  <a:lnTo>
                    <a:pt x="0" y="479361"/>
                  </a:lnTo>
                  <a:lnTo>
                    <a:pt x="7532" y="516678"/>
                  </a:lnTo>
                  <a:lnTo>
                    <a:pt x="28076" y="547152"/>
                  </a:lnTo>
                  <a:lnTo>
                    <a:pt x="58550" y="567699"/>
                  </a:lnTo>
                  <a:lnTo>
                    <a:pt x="95872" y="575233"/>
                  </a:lnTo>
                  <a:lnTo>
                    <a:pt x="479361" y="575233"/>
                  </a:lnTo>
                  <a:lnTo>
                    <a:pt x="516678" y="567699"/>
                  </a:lnTo>
                  <a:lnTo>
                    <a:pt x="547152" y="547152"/>
                  </a:lnTo>
                  <a:lnTo>
                    <a:pt x="567699" y="516678"/>
                  </a:lnTo>
                  <a:lnTo>
                    <a:pt x="575233" y="479361"/>
                  </a:lnTo>
                  <a:lnTo>
                    <a:pt x="575233" y="95872"/>
                  </a:lnTo>
                  <a:lnTo>
                    <a:pt x="567699" y="58555"/>
                  </a:lnTo>
                  <a:lnTo>
                    <a:pt x="547152" y="28081"/>
                  </a:lnTo>
                  <a:lnTo>
                    <a:pt x="516678" y="7534"/>
                  </a:lnTo>
                  <a:lnTo>
                    <a:pt x="479361" y="0"/>
                  </a:lnTo>
                  <a:close/>
                </a:path>
              </a:pathLst>
            </a:custGeom>
            <a:solidFill>
              <a:srgbClr val="BF7300"/>
            </a:solidFill>
          </p:spPr>
          <p:txBody>
            <a:bodyPr wrap="square" lIns="0" tIns="0" rIns="0" bIns="0" rtlCol="0"/>
            <a:lstStyle/>
            <a:p/>
          </p:txBody>
        </p:sp>
        <p:sp>
          <p:nvSpPr>
            <p:cNvPr id="16" name="object 14"/>
            <p:cNvSpPr/>
            <p:nvPr/>
          </p:nvSpPr>
          <p:spPr>
            <a:xfrm>
              <a:off x="2490863" y="3793274"/>
              <a:ext cx="312420" cy="0"/>
            </a:xfrm>
            <a:custGeom>
              <a:avLst/>
              <a:gdLst/>
              <a:ahLst/>
              <a:cxnLst/>
              <a:rect l="l" t="t" r="r" b="b"/>
              <a:pathLst>
                <a:path w="312419">
                  <a:moveTo>
                    <a:pt x="0" y="0"/>
                  </a:moveTo>
                  <a:lnTo>
                    <a:pt x="311994" y="1"/>
                  </a:lnTo>
                </a:path>
              </a:pathLst>
            </a:custGeom>
            <a:ln w="28575">
              <a:solidFill>
                <a:srgbClr val="BFBFBF"/>
              </a:solidFill>
            </a:ln>
          </p:spPr>
          <p:txBody>
            <a:bodyPr wrap="square" lIns="0" tIns="0" rIns="0" bIns="0" rtlCol="0"/>
            <a:lstStyle/>
            <a:p/>
          </p:txBody>
        </p:sp>
        <p:sp>
          <p:nvSpPr>
            <p:cNvPr id="17" name="object 15"/>
            <p:cNvSpPr/>
            <p:nvPr/>
          </p:nvSpPr>
          <p:spPr>
            <a:xfrm>
              <a:off x="2589911"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18" name="object 16"/>
            <p:cNvSpPr/>
            <p:nvPr/>
          </p:nvSpPr>
          <p:spPr>
            <a:xfrm>
              <a:off x="2490863" y="4114406"/>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9" name="object 17"/>
            <p:cNvSpPr/>
            <p:nvPr/>
          </p:nvSpPr>
          <p:spPr>
            <a:xfrm>
              <a:off x="2589911"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0" name="object 18"/>
            <p:cNvSpPr/>
            <p:nvPr/>
          </p:nvSpPr>
          <p:spPr>
            <a:xfrm>
              <a:off x="2589911" y="4034116"/>
              <a:ext cx="283845" cy="0"/>
            </a:xfrm>
            <a:custGeom>
              <a:avLst/>
              <a:gdLst/>
              <a:ahLst/>
              <a:cxnLst/>
              <a:rect l="l" t="t" r="r" b="b"/>
              <a:pathLst>
                <a:path w="283844">
                  <a:moveTo>
                    <a:pt x="0" y="0"/>
                  </a:moveTo>
                  <a:lnTo>
                    <a:pt x="283631" y="1"/>
                  </a:lnTo>
                </a:path>
              </a:pathLst>
            </a:custGeom>
            <a:ln w="28575">
              <a:solidFill>
                <a:srgbClr val="BFBFBF"/>
              </a:solidFill>
            </a:ln>
          </p:spPr>
          <p:txBody>
            <a:bodyPr wrap="square" lIns="0" tIns="0" rIns="0" bIns="0" rtlCol="0"/>
            <a:lstStyle/>
            <a:p/>
          </p:txBody>
        </p:sp>
        <p:sp>
          <p:nvSpPr>
            <p:cNvPr id="21" name="object 19"/>
            <p:cNvSpPr/>
            <p:nvPr/>
          </p:nvSpPr>
          <p:spPr>
            <a:xfrm>
              <a:off x="2494724" y="4194683"/>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22" name="object 20"/>
            <p:cNvSpPr/>
            <p:nvPr/>
          </p:nvSpPr>
          <p:spPr>
            <a:xfrm>
              <a:off x="3245484" y="3692639"/>
              <a:ext cx="575310" cy="575310"/>
            </a:xfrm>
            <a:custGeom>
              <a:avLst/>
              <a:gdLst/>
              <a:ahLst/>
              <a:cxnLst/>
              <a:rect l="l" t="t" r="r" b="b"/>
              <a:pathLst>
                <a:path w="575310" h="575310">
                  <a:moveTo>
                    <a:pt x="479374" y="0"/>
                  </a:moveTo>
                  <a:lnTo>
                    <a:pt x="95885" y="0"/>
                  </a:lnTo>
                  <a:lnTo>
                    <a:pt x="58560" y="7534"/>
                  </a:lnTo>
                  <a:lnTo>
                    <a:pt x="28082" y="28081"/>
                  </a:lnTo>
                  <a:lnTo>
                    <a:pt x="7534" y="58555"/>
                  </a:lnTo>
                  <a:lnTo>
                    <a:pt x="0" y="95872"/>
                  </a:lnTo>
                  <a:lnTo>
                    <a:pt x="0" y="479361"/>
                  </a:lnTo>
                  <a:lnTo>
                    <a:pt x="7534" y="516678"/>
                  </a:lnTo>
                  <a:lnTo>
                    <a:pt x="28082" y="547152"/>
                  </a:lnTo>
                  <a:lnTo>
                    <a:pt x="58560" y="567699"/>
                  </a:lnTo>
                  <a:lnTo>
                    <a:pt x="95885" y="575233"/>
                  </a:lnTo>
                  <a:lnTo>
                    <a:pt x="479374" y="575233"/>
                  </a:lnTo>
                  <a:lnTo>
                    <a:pt x="516690" y="567699"/>
                  </a:lnTo>
                  <a:lnTo>
                    <a:pt x="547165" y="547152"/>
                  </a:lnTo>
                  <a:lnTo>
                    <a:pt x="567712" y="516678"/>
                  </a:lnTo>
                  <a:lnTo>
                    <a:pt x="575246" y="479361"/>
                  </a:lnTo>
                  <a:lnTo>
                    <a:pt x="575246" y="95872"/>
                  </a:lnTo>
                  <a:lnTo>
                    <a:pt x="567712" y="58555"/>
                  </a:lnTo>
                  <a:lnTo>
                    <a:pt x="547165" y="28081"/>
                  </a:lnTo>
                  <a:lnTo>
                    <a:pt x="516690" y="7534"/>
                  </a:lnTo>
                  <a:lnTo>
                    <a:pt x="479374" y="0"/>
                  </a:lnTo>
                  <a:close/>
                </a:path>
              </a:pathLst>
            </a:custGeom>
            <a:solidFill>
              <a:srgbClr val="BF7300"/>
            </a:solidFill>
          </p:spPr>
          <p:txBody>
            <a:bodyPr wrap="square" lIns="0" tIns="0" rIns="0" bIns="0" rtlCol="0"/>
            <a:lstStyle/>
            <a:p/>
          </p:txBody>
        </p:sp>
        <p:sp>
          <p:nvSpPr>
            <p:cNvPr id="23" name="object 21"/>
            <p:cNvSpPr/>
            <p:nvPr/>
          </p:nvSpPr>
          <p:spPr>
            <a:xfrm>
              <a:off x="3334296" y="3793274"/>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24" name="object 22"/>
            <p:cNvSpPr/>
            <p:nvPr/>
          </p:nvSpPr>
          <p:spPr>
            <a:xfrm>
              <a:off x="3433343"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25" name="object 23"/>
            <p:cNvSpPr/>
            <p:nvPr/>
          </p:nvSpPr>
          <p:spPr>
            <a:xfrm>
              <a:off x="3334296" y="4114406"/>
              <a:ext cx="151130" cy="0"/>
            </a:xfrm>
            <a:custGeom>
              <a:avLst/>
              <a:gdLst/>
              <a:ahLst/>
              <a:cxnLst/>
              <a:rect l="l" t="t" r="r" b="b"/>
              <a:pathLst>
                <a:path w="151129">
                  <a:moveTo>
                    <a:pt x="0" y="0"/>
                  </a:moveTo>
                  <a:lnTo>
                    <a:pt x="150767" y="1"/>
                  </a:lnTo>
                </a:path>
              </a:pathLst>
            </a:custGeom>
            <a:ln w="28575">
              <a:solidFill>
                <a:srgbClr val="BFBFBF"/>
              </a:solidFill>
            </a:ln>
          </p:spPr>
          <p:txBody>
            <a:bodyPr wrap="square" lIns="0" tIns="0" rIns="0" bIns="0" rtlCol="0"/>
            <a:lstStyle/>
            <a:p/>
          </p:txBody>
        </p:sp>
        <p:sp>
          <p:nvSpPr>
            <p:cNvPr id="26" name="object 24"/>
            <p:cNvSpPr/>
            <p:nvPr/>
          </p:nvSpPr>
          <p:spPr>
            <a:xfrm>
              <a:off x="3433343"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7" name="object 25"/>
            <p:cNvSpPr/>
            <p:nvPr/>
          </p:nvSpPr>
          <p:spPr>
            <a:xfrm>
              <a:off x="3433343" y="4034116"/>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28" name="object 26"/>
            <p:cNvSpPr/>
            <p:nvPr/>
          </p:nvSpPr>
          <p:spPr>
            <a:xfrm>
              <a:off x="3338156" y="4194683"/>
              <a:ext cx="77470" cy="0"/>
            </a:xfrm>
            <a:custGeom>
              <a:avLst/>
              <a:gdLst/>
              <a:ahLst/>
              <a:cxnLst/>
              <a:rect l="l" t="t" r="r" b="b"/>
              <a:pathLst>
                <a:path w="77470">
                  <a:moveTo>
                    <a:pt x="0" y="0"/>
                  </a:moveTo>
                  <a:lnTo>
                    <a:pt x="77367" y="1"/>
                  </a:lnTo>
                </a:path>
              </a:pathLst>
            </a:custGeom>
            <a:ln w="28575">
              <a:solidFill>
                <a:srgbClr val="BFBFBF"/>
              </a:solidFill>
            </a:ln>
          </p:spPr>
          <p:txBody>
            <a:bodyPr wrap="square" lIns="0" tIns="0" rIns="0" bIns="0" rtlCol="0"/>
            <a:lstStyle/>
            <a:p/>
          </p:txBody>
        </p:sp>
        <p:sp>
          <p:nvSpPr>
            <p:cNvPr id="29" name="object 27"/>
            <p:cNvSpPr/>
            <p:nvPr/>
          </p:nvSpPr>
          <p:spPr>
            <a:xfrm>
              <a:off x="2873541" y="3475621"/>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0" name="object 28"/>
            <p:cNvSpPr/>
            <p:nvPr/>
          </p:nvSpPr>
          <p:spPr>
            <a:xfrm>
              <a:off x="3334296" y="3483546"/>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1" name="object 29"/>
            <p:cNvSpPr/>
            <p:nvPr/>
          </p:nvSpPr>
          <p:spPr>
            <a:xfrm>
              <a:off x="2414220" y="4238383"/>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2" name="object 30"/>
            <p:cNvSpPr/>
            <p:nvPr/>
          </p:nvSpPr>
          <p:spPr>
            <a:xfrm>
              <a:off x="3273946" y="4234256"/>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3" name="object 31"/>
            <p:cNvSpPr/>
            <p:nvPr/>
          </p:nvSpPr>
          <p:spPr>
            <a:xfrm>
              <a:off x="3689527" y="4243209"/>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4" name="object 32"/>
            <p:cNvSpPr/>
            <p:nvPr/>
          </p:nvSpPr>
          <p:spPr>
            <a:xfrm>
              <a:off x="2834639" y="4453127"/>
              <a:ext cx="576072" cy="579120"/>
            </a:xfrm>
            <a:prstGeom prst="rect">
              <a:avLst/>
            </a:prstGeom>
            <a:blipFill>
              <a:blip r:embed="rId3" cstate="print"/>
              <a:stretch>
                <a:fillRect/>
              </a:stretch>
            </a:blipFill>
          </p:spPr>
          <p:txBody>
            <a:bodyPr wrap="square" lIns="0" tIns="0" rIns="0" bIns="0" rtlCol="0"/>
            <a:lstStyle/>
            <a:p/>
          </p:txBody>
        </p:sp>
        <p:sp>
          <p:nvSpPr>
            <p:cNvPr id="35" name="object 33"/>
            <p:cNvSpPr/>
            <p:nvPr/>
          </p:nvSpPr>
          <p:spPr>
            <a:xfrm>
              <a:off x="3666744" y="4453127"/>
              <a:ext cx="579120" cy="579120"/>
            </a:xfrm>
            <a:prstGeom prst="rect">
              <a:avLst/>
            </a:prstGeom>
            <a:blipFill>
              <a:blip r:embed="rId4" cstate="print"/>
              <a:stretch>
                <a:fillRect/>
              </a:stretch>
            </a:blipFill>
          </p:spPr>
          <p:txBody>
            <a:bodyPr wrap="square" lIns="0" tIns="0" rIns="0" bIns="0" rtlCol="0"/>
            <a:lstStyle/>
            <a:p/>
          </p:txBody>
        </p:sp>
        <p:sp>
          <p:nvSpPr>
            <p:cNvPr id="36" name="object 34"/>
            <p:cNvSpPr/>
            <p:nvPr/>
          </p:nvSpPr>
          <p:spPr>
            <a:xfrm>
              <a:off x="2020824" y="4462272"/>
              <a:ext cx="579119" cy="576071"/>
            </a:xfrm>
            <a:prstGeom prst="rect">
              <a:avLst/>
            </a:prstGeom>
            <a:blipFill>
              <a:blip r:embed="rId5" cstate="print"/>
              <a:stretch>
                <a:fillRect/>
              </a:stretch>
            </a:blipFill>
          </p:spPr>
          <p:txBody>
            <a:bodyPr wrap="square" lIns="0" tIns="0" rIns="0" bIns="0" rtlCol="0"/>
            <a:lstStyle/>
            <a:p/>
          </p:txBody>
        </p:sp>
      </p:grpSp>
      <p:sp>
        <p:nvSpPr>
          <p:cNvPr id="48" name="object 46"/>
          <p:cNvSpPr txBox="1"/>
          <p:nvPr/>
        </p:nvSpPr>
        <p:spPr>
          <a:xfrm>
            <a:off x="838200" y="5102225"/>
            <a:ext cx="2590800" cy="381635"/>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FFFFFF"/>
                </a:solidFill>
                <a:latin typeface="Trebuchet MS"/>
                <a:cs typeface="Trebuchet MS"/>
              </a:rPr>
              <a:t>Core</a:t>
            </a:r>
            <a:r>
              <a:rPr sz="2400" spc="-160" dirty="0">
                <a:solidFill>
                  <a:srgbClr val="FFFFFF"/>
                </a:solidFill>
                <a:latin typeface="Trebuchet MS"/>
                <a:cs typeface="Trebuchet MS"/>
              </a:rPr>
              <a:t> </a:t>
            </a:r>
            <a:r>
              <a:rPr sz="2400" spc="30" dirty="0">
                <a:solidFill>
                  <a:srgbClr val="FFFFFF"/>
                </a:solidFill>
                <a:latin typeface="Trebuchet MS"/>
                <a:cs typeface="Trebuchet MS"/>
              </a:rPr>
              <a:t>Framework</a:t>
            </a:r>
            <a:endParaRPr sz="2400">
              <a:latin typeface="Trebuchet MS"/>
              <a:cs typeface="Trebuchet MS"/>
            </a:endParaRPr>
          </a:p>
        </p:txBody>
      </p:sp>
      <p:sp>
        <p:nvSpPr>
          <p:cNvPr id="51" name="object 49"/>
          <p:cNvSpPr txBox="1"/>
          <p:nvPr/>
        </p:nvSpPr>
        <p:spPr>
          <a:xfrm>
            <a:off x="291465" y="2980055"/>
            <a:ext cx="546735" cy="25844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FFFFFF"/>
                </a:solidFill>
                <a:latin typeface="Trebuchet MS"/>
                <a:cs typeface="Trebuchet MS"/>
              </a:rPr>
              <a:t>A</a:t>
            </a:r>
            <a:r>
              <a:rPr sz="1600" spc="65" dirty="0">
                <a:solidFill>
                  <a:srgbClr val="FFFFFF"/>
                </a:solidFill>
                <a:latin typeface="Trebuchet MS"/>
                <a:cs typeface="Trebuchet MS"/>
              </a:rPr>
              <a:t>p</a:t>
            </a:r>
            <a:r>
              <a:rPr sz="1600" spc="55" dirty="0">
                <a:solidFill>
                  <a:srgbClr val="FFFFFF"/>
                </a:solidFill>
                <a:latin typeface="Trebuchet MS"/>
                <a:cs typeface="Trebuchet MS"/>
              </a:rPr>
              <a:t>p</a:t>
            </a:r>
            <a:endParaRPr sz="1600">
              <a:latin typeface="Trebuchet MS"/>
              <a:cs typeface="Trebuchet MS"/>
            </a:endParaRPr>
          </a:p>
        </p:txBody>
      </p:sp>
      <p:sp>
        <p:nvSpPr>
          <p:cNvPr id="52" name="object 50"/>
          <p:cNvSpPr txBox="1"/>
          <p:nvPr/>
        </p:nvSpPr>
        <p:spPr>
          <a:xfrm>
            <a:off x="304165" y="3625215"/>
            <a:ext cx="741045" cy="258445"/>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FFFFFF"/>
                </a:solidFill>
                <a:latin typeface="Trebuchet MS"/>
                <a:cs typeface="Trebuchet MS"/>
              </a:rPr>
              <a:t>Stacks</a:t>
            </a:r>
            <a:endParaRPr sz="1600">
              <a:latin typeface="Trebuchet MS"/>
              <a:cs typeface="Trebuchet MS"/>
            </a:endParaRPr>
          </a:p>
        </p:txBody>
      </p:sp>
      <p:sp>
        <p:nvSpPr>
          <p:cNvPr id="53" name="object 51"/>
          <p:cNvSpPr txBox="1"/>
          <p:nvPr/>
        </p:nvSpPr>
        <p:spPr>
          <a:xfrm>
            <a:off x="304165" y="4284980"/>
            <a:ext cx="994410" cy="25844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Trebuchet MS"/>
                <a:cs typeface="Trebuchet MS"/>
              </a:rPr>
              <a:t>R</a:t>
            </a:r>
            <a:r>
              <a:rPr sz="1600" spc="10" dirty="0">
                <a:solidFill>
                  <a:srgbClr val="FFFFFF"/>
                </a:solidFill>
                <a:latin typeface="Trebuchet MS"/>
                <a:cs typeface="Trebuchet MS"/>
              </a:rPr>
              <a:t>e</a:t>
            </a:r>
            <a:r>
              <a:rPr sz="1600" spc="35" dirty="0">
                <a:solidFill>
                  <a:srgbClr val="FFFFFF"/>
                </a:solidFill>
                <a:latin typeface="Trebuchet MS"/>
                <a:cs typeface="Trebuchet MS"/>
              </a:rPr>
              <a:t>s</a:t>
            </a:r>
            <a:r>
              <a:rPr sz="1600" spc="60" dirty="0">
                <a:solidFill>
                  <a:srgbClr val="FFFFFF"/>
                </a:solidFill>
                <a:latin typeface="Trebuchet MS"/>
                <a:cs typeface="Trebuchet MS"/>
              </a:rPr>
              <a:t>o</a:t>
            </a:r>
            <a:r>
              <a:rPr sz="1600" spc="50" dirty="0">
                <a:solidFill>
                  <a:srgbClr val="FFFFFF"/>
                </a:solidFill>
                <a:latin typeface="Trebuchet MS"/>
                <a:cs typeface="Trebuchet MS"/>
              </a:rPr>
              <a:t>u</a:t>
            </a:r>
            <a:r>
              <a:rPr sz="1600" spc="-30" dirty="0">
                <a:solidFill>
                  <a:srgbClr val="FFFFFF"/>
                </a:solidFill>
                <a:latin typeface="Trebuchet MS"/>
                <a:cs typeface="Trebuchet MS"/>
              </a:rPr>
              <a:t>r</a:t>
            </a:r>
            <a:r>
              <a:rPr sz="1600" spc="-55" dirty="0">
                <a:solidFill>
                  <a:srgbClr val="FFFFFF"/>
                </a:solidFill>
                <a:latin typeface="Trebuchet MS"/>
                <a:cs typeface="Trebuchet MS"/>
              </a:rPr>
              <a:t>c</a:t>
            </a:r>
            <a:r>
              <a:rPr sz="1600" spc="-30" dirty="0">
                <a:solidFill>
                  <a:srgbClr val="FFFFFF"/>
                </a:solidFill>
                <a:latin typeface="Trebuchet MS"/>
                <a:cs typeface="Trebuchet MS"/>
              </a:rPr>
              <a:t>e</a:t>
            </a:r>
            <a:r>
              <a:rPr sz="1600" spc="40" dirty="0">
                <a:solidFill>
                  <a:srgbClr val="FFFFFF"/>
                </a:solidFill>
                <a:latin typeface="Trebuchet MS"/>
                <a:cs typeface="Trebuchet MS"/>
              </a:rPr>
              <a:t>s</a:t>
            </a:r>
            <a:endParaRPr sz="1600">
              <a:latin typeface="Trebuchet MS"/>
              <a:cs typeface="Trebuchet MS"/>
            </a:endParaRPr>
          </a:p>
        </p:txBody>
      </p:sp>
      <p:grpSp>
        <p:nvGrpSpPr>
          <p:cNvPr id="79" name="Group 78"/>
          <p:cNvGrpSpPr/>
          <p:nvPr/>
        </p:nvGrpSpPr>
        <p:grpSpPr>
          <a:xfrm>
            <a:off x="3989653" y="2627457"/>
            <a:ext cx="3763010" cy="2895235"/>
            <a:chOff x="7864" y="4067"/>
            <a:chExt cx="7256" cy="5388"/>
          </a:xfrm>
        </p:grpSpPr>
        <p:grpSp>
          <p:nvGrpSpPr>
            <p:cNvPr id="37" name="object 35"/>
            <p:cNvGrpSpPr/>
            <p:nvPr/>
          </p:nvGrpSpPr>
          <p:grpSpPr>
            <a:xfrm>
              <a:off x="7864" y="4067"/>
              <a:ext cx="7256" cy="4434"/>
              <a:chOff x="4993576" y="2582341"/>
              <a:chExt cx="4607560" cy="2815590"/>
            </a:xfrm>
          </p:grpSpPr>
          <p:sp>
            <p:nvSpPr>
              <p:cNvPr id="38" name="object 36"/>
              <p:cNvSpPr/>
              <p:nvPr/>
            </p:nvSpPr>
            <p:spPr>
              <a:xfrm>
                <a:off x="4998339" y="2587104"/>
                <a:ext cx="4598035" cy="2806065"/>
              </a:xfrm>
              <a:custGeom>
                <a:avLst/>
                <a:gdLst/>
                <a:ahLst/>
                <a:cxnLst/>
                <a:rect l="l" t="t" r="r" b="b"/>
                <a:pathLst>
                  <a:path w="4598034" h="2806065">
                    <a:moveTo>
                      <a:pt x="4502010"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2010" y="2806014"/>
                    </a:lnTo>
                    <a:lnTo>
                      <a:pt x="4539299" y="2798486"/>
                    </a:lnTo>
                    <a:lnTo>
                      <a:pt x="4569748" y="2777956"/>
                    </a:lnTo>
                    <a:lnTo>
                      <a:pt x="4590278" y="2747506"/>
                    </a:lnTo>
                    <a:lnTo>
                      <a:pt x="4597806" y="2710218"/>
                    </a:lnTo>
                    <a:lnTo>
                      <a:pt x="4597806" y="95796"/>
                    </a:lnTo>
                    <a:lnTo>
                      <a:pt x="4590278" y="58507"/>
                    </a:lnTo>
                    <a:lnTo>
                      <a:pt x="4569748" y="28057"/>
                    </a:lnTo>
                    <a:lnTo>
                      <a:pt x="4539299" y="7527"/>
                    </a:lnTo>
                    <a:lnTo>
                      <a:pt x="4502010" y="0"/>
                    </a:lnTo>
                    <a:close/>
                  </a:path>
                </a:pathLst>
              </a:custGeom>
              <a:solidFill>
                <a:srgbClr val="003F5E"/>
              </a:solidFill>
            </p:spPr>
            <p:txBody>
              <a:bodyPr wrap="square" lIns="0" tIns="0" rIns="0" bIns="0" rtlCol="0"/>
              <a:lstStyle/>
              <a:p/>
            </p:txBody>
          </p:sp>
          <p:sp>
            <p:nvSpPr>
              <p:cNvPr id="39" name="object 37"/>
              <p:cNvSpPr/>
              <p:nvPr/>
            </p:nvSpPr>
            <p:spPr>
              <a:xfrm>
                <a:off x="4998339"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0" name="object 38"/>
              <p:cNvSpPr/>
              <p:nvPr/>
            </p:nvSpPr>
            <p:spPr>
              <a:xfrm>
                <a:off x="5324856" y="3218687"/>
                <a:ext cx="377951" cy="469391"/>
              </a:xfrm>
              <a:prstGeom prst="rect">
                <a:avLst/>
              </a:prstGeom>
              <a:blipFill>
                <a:blip r:embed="rId6" cstate="print"/>
                <a:stretch>
                  <a:fillRect/>
                </a:stretch>
              </a:blipFill>
            </p:spPr>
            <p:txBody>
              <a:bodyPr wrap="square" lIns="0" tIns="0" rIns="0" bIns="0" rtlCol="0"/>
              <a:lstStyle/>
              <a:p/>
            </p:txBody>
          </p:sp>
          <p:sp>
            <p:nvSpPr>
              <p:cNvPr id="41" name="object 39"/>
              <p:cNvSpPr/>
              <p:nvPr/>
            </p:nvSpPr>
            <p:spPr>
              <a:xfrm>
                <a:off x="6239256" y="3224783"/>
                <a:ext cx="377951" cy="542544"/>
              </a:xfrm>
              <a:prstGeom prst="rect">
                <a:avLst/>
              </a:prstGeom>
              <a:blipFill>
                <a:blip r:embed="rId7" cstate="print"/>
                <a:stretch>
                  <a:fillRect/>
                </a:stretch>
              </a:blipFill>
            </p:spPr>
            <p:txBody>
              <a:bodyPr wrap="square" lIns="0" tIns="0" rIns="0" bIns="0" rtlCol="0"/>
              <a:lstStyle/>
              <a:p/>
            </p:txBody>
          </p:sp>
          <p:sp>
            <p:nvSpPr>
              <p:cNvPr id="42" name="object 40"/>
              <p:cNvSpPr/>
              <p:nvPr/>
            </p:nvSpPr>
            <p:spPr>
              <a:xfrm>
                <a:off x="5779008" y="3224783"/>
                <a:ext cx="377951" cy="542544"/>
              </a:xfrm>
              <a:prstGeom prst="rect">
                <a:avLst/>
              </a:prstGeom>
              <a:blipFill>
                <a:blip r:embed="rId8" cstate="print"/>
                <a:stretch>
                  <a:fillRect/>
                </a:stretch>
              </a:blipFill>
            </p:spPr>
            <p:txBody>
              <a:bodyPr wrap="square" lIns="0" tIns="0" rIns="0" bIns="0" rtlCol="0"/>
              <a:lstStyle/>
              <a:p/>
            </p:txBody>
          </p:sp>
          <p:sp>
            <p:nvSpPr>
              <p:cNvPr id="43" name="object 41"/>
              <p:cNvSpPr/>
              <p:nvPr/>
            </p:nvSpPr>
            <p:spPr>
              <a:xfrm>
                <a:off x="5117592" y="2883407"/>
                <a:ext cx="149351" cy="173736"/>
              </a:xfrm>
              <a:prstGeom prst="rect">
                <a:avLst/>
              </a:prstGeom>
              <a:blipFill>
                <a:blip r:embed="rId9" cstate="print"/>
                <a:stretch>
                  <a:fillRect/>
                </a:stretch>
              </a:blipFill>
            </p:spPr>
            <p:txBody>
              <a:bodyPr wrap="square" lIns="0" tIns="0" rIns="0" bIns="0" rtlCol="0"/>
              <a:lstStyle/>
              <a:p/>
            </p:txBody>
          </p:sp>
        </p:grpSp>
        <p:sp>
          <p:nvSpPr>
            <p:cNvPr id="49" name="object 47"/>
            <p:cNvSpPr txBox="1"/>
            <p:nvPr/>
          </p:nvSpPr>
          <p:spPr>
            <a:xfrm>
              <a:off x="8277" y="8745"/>
              <a:ext cx="6645" cy="710"/>
            </a:xfrm>
            <a:prstGeom prst="rect">
              <a:avLst/>
            </a:prstGeom>
          </p:spPr>
          <p:txBody>
            <a:bodyPr vert="horz" wrap="square" lIns="0" tIns="12700" rIns="0" bIns="0" rtlCol="0">
              <a:spAutoFit/>
            </a:bodyPr>
            <a:lstStyle/>
            <a:p>
              <a:pPr marL="12700">
                <a:lnSpc>
                  <a:spcPct val="100000"/>
                </a:lnSpc>
                <a:spcBef>
                  <a:spcPts val="100"/>
                </a:spcBef>
              </a:pPr>
              <a:r>
                <a:rPr sz="2400" spc="210" dirty="0">
                  <a:solidFill>
                    <a:srgbClr val="FFFFFF"/>
                  </a:solidFill>
                  <a:latin typeface="Trebuchet MS"/>
                  <a:cs typeface="Trebuchet MS"/>
                </a:rPr>
                <a:t>AWS </a:t>
              </a:r>
              <a:r>
                <a:rPr sz="2400" spc="20" dirty="0">
                  <a:solidFill>
                    <a:srgbClr val="FFFFFF"/>
                  </a:solidFill>
                  <a:latin typeface="Trebuchet MS"/>
                  <a:cs typeface="Trebuchet MS"/>
                </a:rPr>
                <a:t>Construct</a:t>
              </a:r>
              <a:r>
                <a:rPr sz="2400" spc="-490" dirty="0">
                  <a:solidFill>
                    <a:srgbClr val="FFFFFF"/>
                  </a:solidFill>
                  <a:latin typeface="Trebuchet MS"/>
                  <a:cs typeface="Trebuchet MS"/>
                </a:rPr>
                <a:t> </a:t>
              </a:r>
              <a:r>
                <a:rPr sz="2400" dirty="0">
                  <a:solidFill>
                    <a:srgbClr val="FFFFFF"/>
                  </a:solidFill>
                  <a:latin typeface="Trebuchet MS"/>
                  <a:cs typeface="Trebuchet MS"/>
                </a:rPr>
                <a:t>Library</a:t>
              </a:r>
              <a:endParaRPr sz="2400">
                <a:latin typeface="Trebuchet MS"/>
                <a:cs typeface="Trebuchet MS"/>
              </a:endParaRPr>
            </a:p>
          </p:txBody>
        </p:sp>
        <p:sp>
          <p:nvSpPr>
            <p:cNvPr id="54" name="object 52"/>
            <p:cNvSpPr txBox="1"/>
            <p:nvPr/>
          </p:nvSpPr>
          <p:spPr>
            <a:xfrm>
              <a:off x="8052" y="4537"/>
              <a:ext cx="2650"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dirty="0">
                  <a:solidFill>
                    <a:srgbClr val="AAB7B8"/>
                  </a:solidFill>
                  <a:latin typeface="Trebuchet MS"/>
                  <a:cs typeface="Trebuchet MS"/>
                </a:rPr>
                <a:t>Serverless</a:t>
              </a:r>
              <a:endParaRPr sz="900">
                <a:latin typeface="Trebuchet MS"/>
                <a:cs typeface="Trebuchet MS"/>
              </a:endParaRPr>
            </a:p>
          </p:txBody>
        </p:sp>
        <p:grpSp>
          <p:nvGrpSpPr>
            <p:cNvPr id="55" name="object 53"/>
            <p:cNvGrpSpPr/>
            <p:nvPr/>
          </p:nvGrpSpPr>
          <p:grpSpPr>
            <a:xfrm>
              <a:off x="10834" y="4541"/>
              <a:ext cx="3898" cy="1474"/>
              <a:chOff x="6879335" y="2883407"/>
              <a:chExt cx="2475230" cy="935990"/>
            </a:xfrm>
          </p:grpSpPr>
          <p:sp>
            <p:nvSpPr>
              <p:cNvPr id="56" name="object 54"/>
              <p:cNvSpPr/>
              <p:nvPr/>
            </p:nvSpPr>
            <p:spPr>
              <a:xfrm>
                <a:off x="8561831" y="3209543"/>
                <a:ext cx="377951" cy="539496"/>
              </a:xfrm>
              <a:prstGeom prst="rect">
                <a:avLst/>
              </a:prstGeom>
              <a:blipFill>
                <a:blip r:embed="rId10" cstate="print"/>
                <a:stretch>
                  <a:fillRect/>
                </a:stretch>
              </a:blipFill>
            </p:spPr>
            <p:txBody>
              <a:bodyPr wrap="square" lIns="0" tIns="0" rIns="0" bIns="0" rtlCol="0"/>
              <a:lstStyle/>
              <a:p/>
            </p:txBody>
          </p:sp>
          <p:sp>
            <p:nvSpPr>
              <p:cNvPr id="57" name="object 55"/>
              <p:cNvSpPr/>
              <p:nvPr/>
            </p:nvSpPr>
            <p:spPr>
              <a:xfrm>
                <a:off x="8976359" y="3209543"/>
                <a:ext cx="377951" cy="609600"/>
              </a:xfrm>
              <a:prstGeom prst="rect">
                <a:avLst/>
              </a:prstGeom>
              <a:blipFill>
                <a:blip r:embed="rId11" cstate="print"/>
                <a:stretch>
                  <a:fillRect/>
                </a:stretch>
              </a:blipFill>
            </p:spPr>
            <p:txBody>
              <a:bodyPr wrap="square" lIns="0" tIns="0" rIns="0" bIns="0" rtlCol="0"/>
              <a:lstStyle/>
              <a:p/>
            </p:txBody>
          </p:sp>
          <p:sp>
            <p:nvSpPr>
              <p:cNvPr id="58" name="object 56"/>
              <p:cNvSpPr/>
              <p:nvPr/>
            </p:nvSpPr>
            <p:spPr>
              <a:xfrm>
                <a:off x="6912863" y="3212591"/>
                <a:ext cx="381000" cy="469391"/>
              </a:xfrm>
              <a:prstGeom prst="rect">
                <a:avLst/>
              </a:prstGeom>
              <a:blipFill>
                <a:blip r:embed="rId12" cstate="print"/>
                <a:stretch>
                  <a:fillRect/>
                </a:stretch>
              </a:blipFill>
            </p:spPr>
            <p:txBody>
              <a:bodyPr wrap="square" lIns="0" tIns="0" rIns="0" bIns="0" rtlCol="0"/>
              <a:lstStyle/>
              <a:p/>
            </p:txBody>
          </p:sp>
          <p:sp>
            <p:nvSpPr>
              <p:cNvPr id="59" name="object 57"/>
              <p:cNvSpPr/>
              <p:nvPr/>
            </p:nvSpPr>
            <p:spPr>
              <a:xfrm>
                <a:off x="8150351" y="3209543"/>
                <a:ext cx="377951" cy="539496"/>
              </a:xfrm>
              <a:prstGeom prst="rect">
                <a:avLst/>
              </a:prstGeom>
              <a:blipFill>
                <a:blip r:embed="rId13" cstate="print"/>
                <a:stretch>
                  <a:fillRect/>
                </a:stretch>
              </a:blipFill>
            </p:spPr>
            <p:txBody>
              <a:bodyPr wrap="square" lIns="0" tIns="0" rIns="0" bIns="0" rtlCol="0"/>
              <a:lstStyle/>
              <a:p/>
            </p:txBody>
          </p:sp>
          <p:sp>
            <p:nvSpPr>
              <p:cNvPr id="60" name="object 58"/>
              <p:cNvSpPr/>
              <p:nvPr/>
            </p:nvSpPr>
            <p:spPr>
              <a:xfrm>
                <a:off x="7327391" y="3212591"/>
                <a:ext cx="377951" cy="469391"/>
              </a:xfrm>
              <a:prstGeom prst="rect">
                <a:avLst/>
              </a:prstGeom>
              <a:blipFill>
                <a:blip r:embed="rId14" cstate="print"/>
                <a:stretch>
                  <a:fillRect/>
                </a:stretch>
              </a:blipFill>
            </p:spPr>
            <p:txBody>
              <a:bodyPr wrap="square" lIns="0" tIns="0" rIns="0" bIns="0" rtlCol="0"/>
              <a:lstStyle/>
              <a:p/>
            </p:txBody>
          </p:sp>
          <p:sp>
            <p:nvSpPr>
              <p:cNvPr id="61" name="object 59"/>
              <p:cNvSpPr/>
              <p:nvPr/>
            </p:nvSpPr>
            <p:spPr>
              <a:xfrm>
                <a:off x="7738871" y="3209543"/>
                <a:ext cx="377951" cy="472439"/>
              </a:xfrm>
              <a:prstGeom prst="rect">
                <a:avLst/>
              </a:prstGeom>
              <a:blipFill>
                <a:blip r:embed="rId15" cstate="print"/>
                <a:stretch>
                  <a:fillRect/>
                </a:stretch>
              </a:blipFill>
            </p:spPr>
            <p:txBody>
              <a:bodyPr wrap="square" lIns="0" tIns="0" rIns="0" bIns="0" rtlCol="0"/>
              <a:lstStyle/>
              <a:p/>
            </p:txBody>
          </p:sp>
          <p:sp>
            <p:nvSpPr>
              <p:cNvPr id="62" name="object 60"/>
              <p:cNvSpPr/>
              <p:nvPr/>
            </p:nvSpPr>
            <p:spPr>
              <a:xfrm>
                <a:off x="6879335" y="2883407"/>
                <a:ext cx="149351" cy="173736"/>
              </a:xfrm>
              <a:prstGeom prst="rect">
                <a:avLst/>
              </a:prstGeom>
              <a:blipFill>
                <a:blip r:embed="rId16" cstate="print"/>
                <a:stretch>
                  <a:fillRect/>
                </a:stretch>
              </a:blipFill>
            </p:spPr>
            <p:txBody>
              <a:bodyPr wrap="square" lIns="0" tIns="0" rIns="0" bIns="0" rtlCol="0"/>
              <a:lstStyle/>
              <a:p/>
            </p:txBody>
          </p:sp>
        </p:grpSp>
        <p:sp>
          <p:nvSpPr>
            <p:cNvPr id="63" name="object 61"/>
            <p:cNvSpPr txBox="1"/>
            <p:nvPr/>
          </p:nvSpPr>
          <p:spPr>
            <a:xfrm>
              <a:off x="10827" y="4537"/>
              <a:ext cx="4094" cy="372"/>
            </a:xfrm>
            <a:prstGeom prst="rect">
              <a:avLst/>
            </a:prstGeom>
            <a:solidFill>
              <a:srgbClr val="232F3E"/>
            </a:solidFill>
            <a:ln w="12700">
              <a:solidFill>
                <a:srgbClr val="AAB7B8"/>
              </a:solidFill>
            </a:ln>
          </p:spPr>
          <p:txBody>
            <a:bodyPr vert="horz" wrap="square" lIns="0" tIns="77470" rIns="0" bIns="0" rtlCol="0">
              <a:spAutoFit/>
            </a:bodyPr>
            <a:lstStyle/>
            <a:p>
              <a:pPr marL="457200">
                <a:lnSpc>
                  <a:spcPct val="100000"/>
                </a:lnSpc>
                <a:spcBef>
                  <a:spcPts val="610"/>
                </a:spcBef>
              </a:pPr>
              <a:r>
                <a:rPr sz="800" spc="30" dirty="0">
                  <a:solidFill>
                    <a:srgbClr val="AAB7B8"/>
                  </a:solidFill>
                  <a:latin typeface="Trebuchet MS"/>
                  <a:cs typeface="Trebuchet MS"/>
                </a:rPr>
                <a:t>App </a:t>
              </a:r>
              <a:r>
                <a:rPr sz="800" spc="5" dirty="0">
                  <a:solidFill>
                    <a:srgbClr val="AAB7B8"/>
                  </a:solidFill>
                  <a:latin typeface="Trebuchet MS"/>
                  <a:cs typeface="Trebuchet MS"/>
                </a:rPr>
                <a:t>Integration </a:t>
              </a:r>
              <a:r>
                <a:rPr sz="800" spc="-45" dirty="0">
                  <a:solidFill>
                    <a:srgbClr val="AAB7B8"/>
                  </a:solidFill>
                  <a:latin typeface="Trebuchet MS"/>
                  <a:cs typeface="Trebuchet MS"/>
                </a:rPr>
                <a:t>/ </a:t>
              </a:r>
              <a:r>
                <a:rPr sz="800" spc="10" dirty="0">
                  <a:solidFill>
                    <a:srgbClr val="AAB7B8"/>
                  </a:solidFill>
                  <a:latin typeface="Trebuchet MS"/>
                  <a:cs typeface="Trebuchet MS"/>
                </a:rPr>
                <a:t>Foundational</a:t>
              </a:r>
              <a:r>
                <a:rPr sz="800" spc="-125" dirty="0">
                  <a:solidFill>
                    <a:srgbClr val="AAB7B8"/>
                  </a:solidFill>
                  <a:latin typeface="Trebuchet MS"/>
                  <a:cs typeface="Trebuchet MS"/>
                </a:rPr>
                <a:t> </a:t>
              </a:r>
              <a:r>
                <a:rPr sz="800" dirty="0">
                  <a:solidFill>
                    <a:srgbClr val="AAB7B8"/>
                  </a:solidFill>
                  <a:latin typeface="Trebuchet MS"/>
                  <a:cs typeface="Trebuchet MS"/>
                </a:rPr>
                <a:t>Services</a:t>
              </a:r>
              <a:endParaRPr sz="800">
                <a:latin typeface="Trebuchet MS"/>
                <a:cs typeface="Trebuchet MS"/>
              </a:endParaRPr>
            </a:p>
          </p:txBody>
        </p:sp>
        <p:grpSp>
          <p:nvGrpSpPr>
            <p:cNvPr id="64" name="object 62"/>
            <p:cNvGrpSpPr/>
            <p:nvPr/>
          </p:nvGrpSpPr>
          <p:grpSpPr>
            <a:xfrm>
              <a:off x="8040" y="6250"/>
              <a:ext cx="2396" cy="1263"/>
              <a:chOff x="5105400" y="3968496"/>
              <a:chExt cx="1521460" cy="802005"/>
            </a:xfrm>
          </p:grpSpPr>
          <p:sp>
            <p:nvSpPr>
              <p:cNvPr id="65" name="object 63"/>
              <p:cNvSpPr/>
              <p:nvPr/>
            </p:nvSpPr>
            <p:spPr>
              <a:xfrm>
                <a:off x="6248400" y="4294632"/>
                <a:ext cx="377951" cy="472439"/>
              </a:xfrm>
              <a:prstGeom prst="rect">
                <a:avLst/>
              </a:prstGeom>
              <a:blipFill>
                <a:blip r:embed="rId17" cstate="print"/>
                <a:stretch>
                  <a:fillRect/>
                </a:stretch>
              </a:blipFill>
            </p:spPr>
            <p:txBody>
              <a:bodyPr wrap="square" lIns="0" tIns="0" rIns="0" bIns="0" rtlCol="0"/>
              <a:lstStyle/>
              <a:p/>
            </p:txBody>
          </p:sp>
          <p:sp>
            <p:nvSpPr>
              <p:cNvPr id="66" name="object 64"/>
              <p:cNvSpPr/>
              <p:nvPr/>
            </p:nvSpPr>
            <p:spPr>
              <a:xfrm>
                <a:off x="5321808" y="4297680"/>
                <a:ext cx="377951" cy="472439"/>
              </a:xfrm>
              <a:prstGeom prst="rect">
                <a:avLst/>
              </a:prstGeom>
              <a:blipFill>
                <a:blip r:embed="rId18" cstate="print"/>
                <a:stretch>
                  <a:fillRect/>
                </a:stretch>
              </a:blipFill>
            </p:spPr>
            <p:txBody>
              <a:bodyPr wrap="square" lIns="0" tIns="0" rIns="0" bIns="0" rtlCol="0"/>
              <a:lstStyle/>
              <a:p/>
            </p:txBody>
          </p:sp>
          <p:sp>
            <p:nvSpPr>
              <p:cNvPr id="67" name="object 65"/>
              <p:cNvSpPr/>
              <p:nvPr/>
            </p:nvSpPr>
            <p:spPr>
              <a:xfrm>
                <a:off x="5791200" y="4294632"/>
                <a:ext cx="377951" cy="472439"/>
              </a:xfrm>
              <a:prstGeom prst="rect">
                <a:avLst/>
              </a:prstGeom>
              <a:blipFill>
                <a:blip r:embed="rId19" cstate="print"/>
                <a:stretch>
                  <a:fillRect/>
                </a:stretch>
              </a:blipFill>
            </p:spPr>
            <p:txBody>
              <a:bodyPr wrap="square" lIns="0" tIns="0" rIns="0" bIns="0" rtlCol="0"/>
              <a:lstStyle/>
              <a:p/>
            </p:txBody>
          </p:sp>
          <p:sp>
            <p:nvSpPr>
              <p:cNvPr id="68" name="object 66"/>
              <p:cNvSpPr/>
              <p:nvPr/>
            </p:nvSpPr>
            <p:spPr>
              <a:xfrm>
                <a:off x="5105400" y="3968496"/>
                <a:ext cx="149351" cy="170687"/>
              </a:xfrm>
              <a:prstGeom prst="rect">
                <a:avLst/>
              </a:prstGeom>
              <a:blipFill>
                <a:blip r:embed="rId20" cstate="print"/>
                <a:stretch>
                  <a:fillRect/>
                </a:stretch>
              </a:blipFill>
            </p:spPr>
            <p:txBody>
              <a:bodyPr wrap="square" lIns="0" tIns="0" rIns="0" bIns="0" rtlCol="0"/>
              <a:lstStyle/>
              <a:p/>
            </p:txBody>
          </p:sp>
        </p:grpSp>
        <p:sp>
          <p:nvSpPr>
            <p:cNvPr id="69" name="object 67"/>
            <p:cNvSpPr txBox="1"/>
            <p:nvPr/>
          </p:nvSpPr>
          <p:spPr>
            <a:xfrm>
              <a:off x="8029" y="6249"/>
              <a:ext cx="3402" cy="403"/>
            </a:xfrm>
            <a:prstGeom prst="rect">
              <a:avLst/>
            </a:prstGeom>
            <a:ln w="12700">
              <a:solidFill>
                <a:srgbClr val="AAB7B8"/>
              </a:solidFill>
            </a:ln>
          </p:spPr>
          <p:txBody>
            <a:bodyPr vert="horz" wrap="square" lIns="0" tIns="78105" rIns="0" bIns="0" rtlCol="0">
              <a:spAutoFit/>
            </a:bodyPr>
            <a:lstStyle/>
            <a:p>
              <a:pPr marL="457200">
                <a:lnSpc>
                  <a:spcPct val="100000"/>
                </a:lnSpc>
                <a:spcBef>
                  <a:spcPts val="615"/>
                </a:spcBef>
              </a:pPr>
              <a:r>
                <a:rPr sz="900" spc="5" dirty="0">
                  <a:solidFill>
                    <a:srgbClr val="AAB7B8"/>
                  </a:solidFill>
                  <a:latin typeface="Trebuchet MS"/>
                  <a:cs typeface="Trebuchet MS"/>
                </a:rPr>
                <a:t>Containers</a:t>
              </a:r>
              <a:endParaRPr sz="900">
                <a:latin typeface="Trebuchet MS"/>
                <a:cs typeface="Trebuchet MS"/>
              </a:endParaRPr>
            </a:p>
          </p:txBody>
        </p:sp>
        <p:grpSp>
          <p:nvGrpSpPr>
            <p:cNvPr id="70" name="object 68"/>
            <p:cNvGrpSpPr/>
            <p:nvPr/>
          </p:nvGrpSpPr>
          <p:grpSpPr>
            <a:xfrm>
              <a:off x="10565" y="6235"/>
              <a:ext cx="4104" cy="1364"/>
              <a:chOff x="6708647" y="3959352"/>
              <a:chExt cx="2606040" cy="866140"/>
            </a:xfrm>
          </p:grpSpPr>
          <p:sp>
            <p:nvSpPr>
              <p:cNvPr id="71" name="object 69"/>
              <p:cNvSpPr/>
              <p:nvPr/>
            </p:nvSpPr>
            <p:spPr>
              <a:xfrm>
                <a:off x="6708647" y="4297680"/>
                <a:ext cx="377951" cy="472439"/>
              </a:xfrm>
              <a:prstGeom prst="rect">
                <a:avLst/>
              </a:prstGeom>
              <a:blipFill>
                <a:blip r:embed="rId21" cstate="print"/>
                <a:stretch>
                  <a:fillRect/>
                </a:stretch>
              </a:blipFill>
            </p:spPr>
            <p:txBody>
              <a:bodyPr wrap="square" lIns="0" tIns="0" rIns="0" bIns="0" rtlCol="0"/>
              <a:lstStyle/>
              <a:p/>
            </p:txBody>
          </p:sp>
          <p:sp>
            <p:nvSpPr>
              <p:cNvPr id="72" name="object 70"/>
              <p:cNvSpPr/>
              <p:nvPr/>
            </p:nvSpPr>
            <p:spPr>
              <a:xfrm>
                <a:off x="7501127" y="4282440"/>
                <a:ext cx="377951" cy="542543"/>
              </a:xfrm>
              <a:prstGeom prst="rect">
                <a:avLst/>
              </a:prstGeom>
              <a:blipFill>
                <a:blip r:embed="rId22" cstate="print"/>
                <a:stretch>
                  <a:fillRect/>
                </a:stretch>
              </a:blipFill>
            </p:spPr>
            <p:txBody>
              <a:bodyPr wrap="square" lIns="0" tIns="0" rIns="0" bIns="0" rtlCol="0"/>
              <a:lstStyle/>
              <a:p/>
            </p:txBody>
          </p:sp>
          <p:sp>
            <p:nvSpPr>
              <p:cNvPr id="73" name="object 71"/>
              <p:cNvSpPr/>
              <p:nvPr/>
            </p:nvSpPr>
            <p:spPr>
              <a:xfrm>
                <a:off x="7979663" y="4282440"/>
                <a:ext cx="377951" cy="542543"/>
              </a:xfrm>
              <a:prstGeom prst="rect">
                <a:avLst/>
              </a:prstGeom>
              <a:blipFill>
                <a:blip r:embed="rId23" cstate="print"/>
                <a:stretch>
                  <a:fillRect/>
                </a:stretch>
              </a:blipFill>
            </p:spPr>
            <p:txBody>
              <a:bodyPr wrap="square" lIns="0" tIns="0" rIns="0" bIns="0" rtlCol="0"/>
              <a:lstStyle/>
              <a:p/>
            </p:txBody>
          </p:sp>
          <p:sp>
            <p:nvSpPr>
              <p:cNvPr id="74" name="object 72"/>
              <p:cNvSpPr/>
              <p:nvPr/>
            </p:nvSpPr>
            <p:spPr>
              <a:xfrm>
                <a:off x="8458199" y="4279392"/>
                <a:ext cx="377951" cy="542543"/>
              </a:xfrm>
              <a:prstGeom prst="rect">
                <a:avLst/>
              </a:prstGeom>
              <a:blipFill>
                <a:blip r:embed="rId24" cstate="print"/>
                <a:stretch>
                  <a:fillRect/>
                </a:stretch>
              </a:blipFill>
            </p:spPr>
            <p:txBody>
              <a:bodyPr wrap="square" lIns="0" tIns="0" rIns="0" bIns="0" rtlCol="0"/>
              <a:lstStyle/>
              <a:p/>
            </p:txBody>
          </p:sp>
          <p:sp>
            <p:nvSpPr>
              <p:cNvPr id="75" name="object 73"/>
              <p:cNvSpPr/>
              <p:nvPr/>
            </p:nvSpPr>
            <p:spPr>
              <a:xfrm>
                <a:off x="8936735" y="4282440"/>
                <a:ext cx="377951" cy="539496"/>
              </a:xfrm>
              <a:prstGeom prst="rect">
                <a:avLst/>
              </a:prstGeom>
              <a:blipFill>
                <a:blip r:embed="rId25" cstate="print"/>
                <a:stretch>
                  <a:fillRect/>
                </a:stretch>
              </a:blipFill>
            </p:spPr>
            <p:txBody>
              <a:bodyPr wrap="square" lIns="0" tIns="0" rIns="0" bIns="0" rtlCol="0"/>
              <a:lstStyle/>
              <a:p/>
            </p:txBody>
          </p:sp>
          <p:sp>
            <p:nvSpPr>
              <p:cNvPr id="76" name="object 74"/>
              <p:cNvSpPr/>
              <p:nvPr/>
            </p:nvSpPr>
            <p:spPr>
              <a:xfrm>
                <a:off x="7330439" y="3959352"/>
                <a:ext cx="149351" cy="170687"/>
              </a:xfrm>
              <a:prstGeom prst="rect">
                <a:avLst/>
              </a:prstGeom>
              <a:blipFill>
                <a:blip r:embed="rId26" cstate="print"/>
                <a:stretch>
                  <a:fillRect/>
                </a:stretch>
              </a:blipFill>
            </p:spPr>
            <p:txBody>
              <a:bodyPr wrap="square" lIns="0" tIns="0" rIns="0" bIns="0" rtlCol="0"/>
              <a:lstStyle/>
              <a:p/>
            </p:txBody>
          </p:sp>
        </p:grpSp>
        <p:sp>
          <p:nvSpPr>
            <p:cNvPr id="77" name="object 75"/>
            <p:cNvSpPr txBox="1"/>
            <p:nvPr/>
          </p:nvSpPr>
          <p:spPr>
            <a:xfrm>
              <a:off x="11540" y="6237"/>
              <a:ext cx="3312"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spc="5" dirty="0">
                  <a:solidFill>
                    <a:srgbClr val="AAB7B8"/>
                  </a:solidFill>
                  <a:latin typeface="Trebuchet MS"/>
                  <a:cs typeface="Trebuchet MS"/>
                </a:rPr>
                <a:t>CI/CD</a:t>
              </a:r>
              <a:endParaRPr sz="900">
                <a:latin typeface="Trebuchet MS"/>
                <a:cs typeface="Trebuchet M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94" name="Straight Arrow Connector 93"/>
          <p:cNvCxnSpPr/>
          <p:nvPr/>
        </p:nvCxnSpPr>
        <p:spPr>
          <a:xfrm>
            <a:off x="552450" y="2790825"/>
            <a:ext cx="9821545" cy="28575"/>
          </a:xfrm>
          <a:prstGeom prst="straightConnector1">
            <a:avLst/>
          </a:prstGeom>
          <a:ln w="19050">
            <a:tailEnd type="arrow" w="med" len="med"/>
          </a:ln>
        </p:spPr>
        <p:style>
          <a:lnRef idx="1">
            <a:schemeClr val="accent4"/>
          </a:lnRef>
          <a:fillRef idx="0">
            <a:schemeClr val="accent4"/>
          </a:fillRef>
          <a:effectRef idx="0">
            <a:schemeClr val="accent4"/>
          </a:effectRef>
          <a:fontRef idx="minor">
            <a:schemeClr val="tx1"/>
          </a:fontRef>
        </p:style>
      </p:cxnSp>
      <p:grpSp>
        <p:nvGrpSpPr>
          <p:cNvPr id="53" name="Group 52"/>
          <p:cNvGrpSpPr/>
          <p:nvPr/>
        </p:nvGrpSpPr>
        <p:grpSpPr>
          <a:xfrm rot="0">
            <a:off x="2741295" y="1906905"/>
            <a:ext cx="1778000" cy="1831340"/>
            <a:chOff x="525" y="2989"/>
            <a:chExt cx="3324" cy="3607"/>
          </a:xfrm>
        </p:grpSpPr>
        <p:sp>
          <p:nvSpPr>
            <p:cNvPr id="54"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55"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57" name="object 18"/>
          <p:cNvSpPr txBox="1"/>
          <p:nvPr/>
        </p:nvSpPr>
        <p:spPr>
          <a:xfrm>
            <a:off x="2741295" y="3129280"/>
            <a:ext cx="1848485" cy="256540"/>
          </a:xfrm>
          <a:prstGeom prst="rect">
            <a:avLst/>
          </a:prstGeom>
        </p:spPr>
        <p:txBody>
          <a:bodyPr vert="horz" wrap="square" lIns="0" tIns="12700" rIns="0" bIns="0" rtlCol="0">
            <a:spAutoFit/>
          </a:bodyPr>
          <a:p>
            <a:pPr algn="ctr">
              <a:lnSpc>
                <a:spcPts val="1905"/>
              </a:lnSpc>
              <a:spcBef>
                <a:spcPts val="100"/>
              </a:spcBef>
            </a:pPr>
            <a:r>
              <a:rPr lang="pt-PT" sz="1200" spc="20" dirty="0">
                <a:solidFill>
                  <a:srgbClr val="FFFFFF"/>
                </a:solidFill>
                <a:latin typeface="Trebuchet MS"/>
                <a:cs typeface="Trebuchet MS"/>
              </a:rPr>
              <a:t>CDK CLI</a:t>
            </a:r>
            <a:endParaRPr lang="pt-PT" sz="1200">
              <a:latin typeface="Trebuchet MS"/>
              <a:cs typeface="Trebuchet MS"/>
            </a:endParaRPr>
          </a:p>
        </p:txBody>
      </p:sp>
      <p:sp>
        <p:nvSpPr>
          <p:cNvPr id="2" name="object 2"/>
          <p:cNvSpPr txBox="1">
            <a:spLocks noGrp="1"/>
          </p:cNvSpPr>
          <p:nvPr/>
        </p:nvSpPr>
        <p:spPr>
          <a:xfrm>
            <a:off x="191518" y="212598"/>
            <a:ext cx="5444490" cy="604520"/>
          </a:xfrm>
          <a:prstGeom prst="rect">
            <a:avLst/>
          </a:prstGeom>
        </p:spPr>
        <p:txBody>
          <a:bodyPr vert="horz" wrap="square" lIns="0" tIns="12700" rIns="0" bIns="0" rtlCol="0">
            <a:spAutoFit/>
          </a:bodyPr>
          <a:lstStyle>
            <a:lvl1pPr>
              <a:defRPr sz="9600" b="1" i="0">
                <a:solidFill>
                  <a:schemeClr val="bg1"/>
                </a:solidFill>
                <a:latin typeface="Trebuchet MS"/>
                <a:ea typeface="+mj-ea"/>
                <a:cs typeface="Trebuchet MS"/>
              </a:defRPr>
            </a:lvl1pPr>
          </a:lstStyle>
          <a:p>
            <a:pPr marL="12700">
              <a:lnSpc>
                <a:spcPct val="100000"/>
              </a:lnSpc>
              <a:spcBef>
                <a:spcPts val="100"/>
              </a:spcBef>
            </a:pPr>
            <a:r>
              <a:rPr sz="3800" spc="40" dirty="0"/>
              <a:t>Development</a:t>
            </a:r>
            <a:r>
              <a:rPr sz="3800" spc="-185" dirty="0"/>
              <a:t> </a:t>
            </a:r>
            <a:r>
              <a:rPr sz="3800" spc="95" dirty="0"/>
              <a:t>Workflow</a:t>
            </a:r>
            <a:endParaRPr sz="3800"/>
          </a:p>
        </p:txBody>
      </p:sp>
      <p:grpSp>
        <p:nvGrpSpPr>
          <p:cNvPr id="52" name="Group 51"/>
          <p:cNvGrpSpPr/>
          <p:nvPr/>
        </p:nvGrpSpPr>
        <p:grpSpPr>
          <a:xfrm>
            <a:off x="333375" y="1898015"/>
            <a:ext cx="1778000" cy="1831340"/>
            <a:chOff x="525" y="2989"/>
            <a:chExt cx="3324" cy="3607"/>
          </a:xfrm>
        </p:grpSpPr>
        <p:sp>
          <p:nvSpPr>
            <p:cNvPr id="1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lstStyle/>
            <a:p/>
          </p:txBody>
        </p:sp>
        <p:sp>
          <p:nvSpPr>
            <p:cNvPr id="1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lstStyle/>
            <a:p/>
          </p:txBody>
        </p:sp>
      </p:grpSp>
      <p:sp>
        <p:nvSpPr>
          <p:cNvPr id="18" name="object 16"/>
          <p:cNvSpPr/>
          <p:nvPr/>
        </p:nvSpPr>
        <p:spPr>
          <a:xfrm>
            <a:off x="847090" y="2189480"/>
            <a:ext cx="821690" cy="759460"/>
          </a:xfrm>
          <a:prstGeom prst="rect">
            <a:avLst/>
          </a:prstGeom>
          <a:blipFill>
            <a:blip r:embed="rId2" cstate="print"/>
            <a:stretch>
              <a:fillRect/>
            </a:stretch>
          </a:blipFill>
        </p:spPr>
        <p:txBody>
          <a:bodyPr wrap="square" lIns="0" tIns="0" rIns="0" bIns="0" rtlCol="0"/>
          <a:lstStyle/>
          <a:p/>
        </p:txBody>
      </p:sp>
      <p:sp>
        <p:nvSpPr>
          <p:cNvPr id="20" name="object 18"/>
          <p:cNvSpPr txBox="1"/>
          <p:nvPr/>
        </p:nvSpPr>
        <p:spPr>
          <a:xfrm>
            <a:off x="333143" y="3120262"/>
            <a:ext cx="1848485" cy="439420"/>
          </a:xfrm>
          <a:prstGeom prst="rect">
            <a:avLst/>
          </a:prstGeom>
        </p:spPr>
        <p:txBody>
          <a:bodyPr vert="horz" wrap="square" lIns="0" tIns="12700" rIns="0" bIns="0" rtlCol="0">
            <a:spAutoFit/>
          </a:bodyPr>
          <a:lstStyle/>
          <a:p>
            <a:pPr algn="ctr">
              <a:lnSpc>
                <a:spcPts val="1905"/>
              </a:lnSpc>
              <a:spcBef>
                <a:spcPts val="100"/>
              </a:spcBef>
            </a:pPr>
            <a:r>
              <a:rPr sz="1200" spc="20" dirty="0">
                <a:solidFill>
                  <a:srgbClr val="FFFFFF"/>
                </a:solidFill>
                <a:latin typeface="Trebuchet MS"/>
                <a:cs typeface="Trebuchet MS"/>
              </a:rPr>
              <a:t>Stacks </a:t>
            </a:r>
            <a:r>
              <a:rPr sz="1200" spc="40" dirty="0">
                <a:solidFill>
                  <a:srgbClr val="FFFFFF"/>
                </a:solidFill>
                <a:latin typeface="Trebuchet MS"/>
                <a:cs typeface="Trebuchet MS"/>
              </a:rPr>
              <a:t>&amp;</a:t>
            </a:r>
            <a:r>
              <a:rPr sz="1200" spc="-190" dirty="0">
                <a:solidFill>
                  <a:srgbClr val="FFFFFF"/>
                </a:solidFill>
                <a:latin typeface="Trebuchet MS"/>
                <a:cs typeface="Trebuchet MS"/>
              </a:rPr>
              <a:t> </a:t>
            </a:r>
            <a:r>
              <a:rPr sz="1200" spc="10" dirty="0">
                <a:solidFill>
                  <a:srgbClr val="FFFFFF"/>
                </a:solidFill>
                <a:latin typeface="Trebuchet MS"/>
                <a:cs typeface="Trebuchet MS"/>
              </a:rPr>
              <a:t>Constructs</a:t>
            </a:r>
            <a:endParaRPr sz="1200">
              <a:latin typeface="Trebuchet MS"/>
              <a:cs typeface="Trebuchet MS"/>
            </a:endParaRPr>
          </a:p>
          <a:p>
            <a:pPr algn="ctr">
              <a:lnSpc>
                <a:spcPts val="1425"/>
              </a:lnSpc>
            </a:pPr>
            <a:r>
              <a:rPr sz="1200" i="1" spc="-15" dirty="0">
                <a:solidFill>
                  <a:srgbClr val="FFFFFF"/>
                </a:solidFill>
                <a:latin typeface="Trebuchet MS"/>
                <a:cs typeface="Trebuchet MS"/>
              </a:rPr>
              <a:t>Source</a:t>
            </a:r>
            <a:r>
              <a:rPr sz="1200" i="1" spc="-60" dirty="0">
                <a:solidFill>
                  <a:srgbClr val="FFFFFF"/>
                </a:solidFill>
                <a:latin typeface="Trebuchet MS"/>
                <a:cs typeface="Trebuchet MS"/>
              </a:rPr>
              <a:t> </a:t>
            </a:r>
            <a:r>
              <a:rPr sz="1200" i="1" spc="-25" dirty="0">
                <a:solidFill>
                  <a:srgbClr val="FFFFFF"/>
                </a:solidFill>
                <a:latin typeface="Trebuchet MS"/>
                <a:cs typeface="Trebuchet MS"/>
              </a:rPr>
              <a:t>Code</a:t>
            </a:r>
            <a:endParaRPr sz="1200">
              <a:latin typeface="Trebuchet MS"/>
              <a:cs typeface="Trebuchet MS"/>
            </a:endParaRPr>
          </a:p>
        </p:txBody>
      </p:sp>
      <p:sp>
        <p:nvSpPr>
          <p:cNvPr id="32" name="object 30"/>
          <p:cNvSpPr txBox="1"/>
          <p:nvPr/>
        </p:nvSpPr>
        <p:spPr>
          <a:xfrm>
            <a:off x="2182126" y="1519301"/>
            <a:ext cx="55753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Trebuchet MS"/>
                <a:cs typeface="Trebuchet MS"/>
              </a:rPr>
              <a:t>e</a:t>
            </a:r>
            <a:r>
              <a:rPr sz="1200" spc="-30" dirty="0">
                <a:solidFill>
                  <a:srgbClr val="FFFFFF"/>
                </a:solidFill>
                <a:latin typeface="Trebuchet MS"/>
                <a:cs typeface="Trebuchet MS"/>
              </a:rPr>
              <a:t>x</a:t>
            </a:r>
            <a:r>
              <a:rPr sz="1200" spc="-35" dirty="0">
                <a:solidFill>
                  <a:srgbClr val="FFFFFF"/>
                </a:solidFill>
                <a:latin typeface="Trebuchet MS"/>
                <a:cs typeface="Trebuchet MS"/>
              </a:rPr>
              <a:t>e</a:t>
            </a:r>
            <a:r>
              <a:rPr sz="1200" spc="-35" dirty="0">
                <a:solidFill>
                  <a:srgbClr val="FFFFFF"/>
                </a:solidFill>
                <a:latin typeface="Trebuchet MS"/>
                <a:cs typeface="Trebuchet MS"/>
              </a:rPr>
              <a:t>c</a:t>
            </a:r>
            <a:r>
              <a:rPr sz="1200" spc="25" dirty="0">
                <a:solidFill>
                  <a:srgbClr val="FFFFFF"/>
                </a:solidFill>
                <a:latin typeface="Trebuchet MS"/>
                <a:cs typeface="Trebuchet MS"/>
              </a:rPr>
              <a:t>u</a:t>
            </a:r>
            <a:r>
              <a:rPr sz="1200" spc="-20" dirty="0">
                <a:solidFill>
                  <a:srgbClr val="FFFFFF"/>
                </a:solidFill>
                <a:latin typeface="Trebuchet MS"/>
                <a:cs typeface="Trebuchet MS"/>
              </a:rPr>
              <a:t>te</a:t>
            </a:r>
            <a:endParaRPr sz="1200">
              <a:latin typeface="Trebuchet MS"/>
              <a:cs typeface="Trebuchet MS"/>
            </a:endParaRPr>
          </a:p>
        </p:txBody>
      </p:sp>
      <p:sp>
        <p:nvSpPr>
          <p:cNvPr id="49" name="object 49"/>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grpSp>
        <p:nvGrpSpPr>
          <p:cNvPr id="65" name="Group 64"/>
          <p:cNvGrpSpPr/>
          <p:nvPr/>
        </p:nvGrpSpPr>
        <p:grpSpPr>
          <a:xfrm>
            <a:off x="5104765" y="1922780"/>
            <a:ext cx="1778000" cy="1831340"/>
            <a:chOff x="525" y="2989"/>
            <a:chExt cx="3324" cy="3607"/>
          </a:xfrm>
        </p:grpSpPr>
        <p:sp>
          <p:nvSpPr>
            <p:cNvPr id="6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9" name="object 18"/>
          <p:cNvSpPr txBox="1"/>
          <p:nvPr/>
        </p:nvSpPr>
        <p:spPr>
          <a:xfrm>
            <a:off x="5104533" y="3120262"/>
            <a:ext cx="1848485" cy="441960"/>
          </a:xfrm>
          <a:prstGeom prst="rect">
            <a:avLst/>
          </a:prstGeom>
        </p:spPr>
        <p:txBody>
          <a:bodyPr vert="horz" wrap="square" lIns="0" tIns="12700" rIns="0" bIns="0" rtlCol="0">
            <a:spAutoFit/>
          </a:bodyPr>
          <a:p>
            <a:pPr algn="ctr">
              <a:lnSpc>
                <a:spcPts val="1915"/>
              </a:lnSpc>
              <a:spcBef>
                <a:spcPts val="100"/>
              </a:spcBef>
            </a:pPr>
            <a:r>
              <a:rPr sz="1200" spc="5" dirty="0">
                <a:solidFill>
                  <a:srgbClr val="FFFFFF"/>
                </a:solidFill>
                <a:latin typeface="Trebuchet MS"/>
                <a:cs typeface="Trebuchet MS"/>
                <a:sym typeface="+mn-ea"/>
              </a:rPr>
              <a:t>Templates </a:t>
            </a:r>
            <a:r>
              <a:rPr sz="1200" spc="95" dirty="0">
                <a:solidFill>
                  <a:srgbClr val="FFFFFF"/>
                </a:solidFill>
                <a:latin typeface="Trebuchet MS"/>
                <a:cs typeface="Trebuchet MS"/>
                <a:sym typeface="+mn-ea"/>
              </a:rPr>
              <a:t>+</a:t>
            </a:r>
            <a:r>
              <a:rPr sz="1200" spc="-195" dirty="0">
                <a:solidFill>
                  <a:srgbClr val="FFFFFF"/>
                </a:solidFill>
                <a:latin typeface="Trebuchet MS"/>
                <a:cs typeface="Trebuchet MS"/>
                <a:sym typeface="+mn-ea"/>
              </a:rPr>
              <a:t> </a:t>
            </a:r>
            <a:r>
              <a:rPr sz="1200" spc="25" dirty="0">
                <a:solidFill>
                  <a:srgbClr val="FFFFFF"/>
                </a:solidFill>
                <a:latin typeface="Trebuchet MS"/>
                <a:cs typeface="Trebuchet MS"/>
                <a:sym typeface="+mn-ea"/>
              </a:rPr>
              <a:t>Assets</a:t>
            </a:r>
            <a:endParaRPr sz="1200">
              <a:latin typeface="Trebuchet MS"/>
              <a:cs typeface="Trebuchet MS"/>
            </a:endParaRPr>
          </a:p>
          <a:p>
            <a:pPr algn="ctr">
              <a:lnSpc>
                <a:spcPts val="1435"/>
              </a:lnSpc>
            </a:pPr>
            <a:r>
              <a:rPr sz="1200" i="1" spc="-15" dirty="0">
                <a:solidFill>
                  <a:srgbClr val="FFFFFF"/>
                </a:solidFill>
                <a:latin typeface="Trebuchet MS"/>
                <a:cs typeface="Trebuchet MS"/>
                <a:sym typeface="+mn-ea"/>
              </a:rPr>
              <a:t>Cloud</a:t>
            </a:r>
            <a:r>
              <a:rPr sz="1200" i="1" spc="-55" dirty="0">
                <a:solidFill>
                  <a:srgbClr val="FFFFFF"/>
                </a:solidFill>
                <a:latin typeface="Trebuchet MS"/>
                <a:cs typeface="Trebuchet MS"/>
                <a:sym typeface="+mn-ea"/>
              </a:rPr>
              <a:t> </a:t>
            </a:r>
            <a:r>
              <a:rPr sz="1200" i="1" spc="-5" dirty="0">
                <a:solidFill>
                  <a:srgbClr val="FFFFFF"/>
                </a:solidFill>
                <a:latin typeface="Trebuchet MS"/>
                <a:cs typeface="Trebuchet MS"/>
                <a:sym typeface="+mn-ea"/>
              </a:rPr>
              <a:t>Assembly</a:t>
            </a:r>
            <a:endParaRPr sz="1200">
              <a:latin typeface="Trebuchet MS"/>
              <a:cs typeface="Trebuchet MS"/>
            </a:endParaRPr>
          </a:p>
        </p:txBody>
      </p:sp>
      <p:grpSp>
        <p:nvGrpSpPr>
          <p:cNvPr id="72" name="Group 71"/>
          <p:cNvGrpSpPr/>
          <p:nvPr/>
        </p:nvGrpSpPr>
        <p:grpSpPr>
          <a:xfrm rot="0">
            <a:off x="10071735" y="1906905"/>
            <a:ext cx="1778000" cy="1831340"/>
            <a:chOff x="525" y="2989"/>
            <a:chExt cx="3324" cy="3607"/>
          </a:xfrm>
        </p:grpSpPr>
        <p:sp>
          <p:nvSpPr>
            <p:cNvPr id="73"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74"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76" name="object 18"/>
          <p:cNvSpPr txBox="1"/>
          <p:nvPr/>
        </p:nvSpPr>
        <p:spPr>
          <a:xfrm>
            <a:off x="10373995" y="3159125"/>
            <a:ext cx="1174750" cy="196850"/>
          </a:xfrm>
          <a:prstGeom prst="rect">
            <a:avLst/>
          </a:prstGeom>
        </p:spPr>
        <p:txBody>
          <a:bodyPr vert="horz" wrap="square" lIns="0" tIns="12700" rIns="0" bIns="0" rtlCol="0">
            <a:spAutoFit/>
          </a:bodyPr>
          <a:p>
            <a:pPr marL="12700">
              <a:lnSpc>
                <a:spcPct val="100000"/>
              </a:lnSpc>
              <a:spcBef>
                <a:spcPts val="100"/>
              </a:spcBef>
            </a:pPr>
            <a:r>
              <a:rPr sz="1200" spc="30" dirty="0">
                <a:solidFill>
                  <a:srgbClr val="FFFFFF"/>
                </a:solidFill>
                <a:latin typeface="Trebuchet MS"/>
                <a:cs typeface="Trebuchet MS"/>
                <a:sym typeface="+mn-ea"/>
              </a:rPr>
              <a:t>Cloud</a:t>
            </a:r>
            <a:r>
              <a:rPr sz="1200" spc="-120" dirty="0">
                <a:solidFill>
                  <a:srgbClr val="FFFFFF"/>
                </a:solidFill>
                <a:latin typeface="Trebuchet MS"/>
                <a:cs typeface="Trebuchet MS"/>
                <a:sym typeface="+mn-ea"/>
              </a:rPr>
              <a:t> </a:t>
            </a:r>
            <a:r>
              <a:rPr sz="1200" spc="10" dirty="0">
                <a:solidFill>
                  <a:srgbClr val="FFFFFF"/>
                </a:solidFill>
                <a:latin typeface="Trebuchet MS"/>
                <a:cs typeface="Trebuchet MS"/>
                <a:sym typeface="+mn-ea"/>
              </a:rPr>
              <a:t>Resources</a:t>
            </a:r>
            <a:endParaRPr sz="1200">
              <a:latin typeface="Trebuchet MS"/>
              <a:cs typeface="Trebuchet MS"/>
            </a:endParaRPr>
          </a:p>
        </p:txBody>
      </p:sp>
      <p:grpSp>
        <p:nvGrpSpPr>
          <p:cNvPr id="83" name="Group 82"/>
          <p:cNvGrpSpPr/>
          <p:nvPr/>
        </p:nvGrpSpPr>
        <p:grpSpPr>
          <a:xfrm>
            <a:off x="3335020" y="2355215"/>
            <a:ext cx="684530" cy="684530"/>
            <a:chOff x="6554" y="4390"/>
            <a:chExt cx="1078" cy="1078"/>
          </a:xfrm>
        </p:grpSpPr>
        <p:sp>
          <p:nvSpPr>
            <p:cNvPr id="84" name="object 6"/>
            <p:cNvSpPr/>
            <p:nvPr/>
          </p:nvSpPr>
          <p:spPr>
            <a:xfrm>
              <a:off x="6554" y="4390"/>
              <a:ext cx="1079" cy="1079"/>
            </a:xfrm>
            <a:prstGeom prst="rect">
              <a:avLst/>
            </a:prstGeom>
            <a:blipFill>
              <a:blip r:embed="rId3" cstate="print"/>
              <a:stretch>
                <a:fillRect/>
              </a:stretch>
            </a:blipFill>
          </p:spPr>
          <p:txBody>
            <a:bodyPr wrap="square" lIns="0" tIns="0" rIns="0" bIns="0" rtlCol="0"/>
            <a:p/>
          </p:txBody>
        </p:sp>
        <p:sp>
          <p:nvSpPr>
            <p:cNvPr id="85" name="object 7"/>
            <p:cNvSpPr/>
            <p:nvPr/>
          </p:nvSpPr>
          <p:spPr>
            <a:xfrm>
              <a:off x="6688" y="4534"/>
              <a:ext cx="812" cy="791"/>
            </a:xfrm>
            <a:custGeom>
              <a:avLst/>
              <a:gdLst/>
              <a:ahLst/>
              <a:cxnLst/>
              <a:rect l="l" t="t" r="r" b="b"/>
              <a:pathLst>
                <a:path w="515620" h="502285">
                  <a:moveTo>
                    <a:pt x="259207" y="152991"/>
                  </a:moveTo>
                  <a:lnTo>
                    <a:pt x="255727" y="152991"/>
                  </a:lnTo>
                  <a:lnTo>
                    <a:pt x="252895" y="154630"/>
                  </a:lnTo>
                  <a:lnTo>
                    <a:pt x="170700" y="200299"/>
                  </a:lnTo>
                  <a:lnTo>
                    <a:pt x="167924" y="201950"/>
                  </a:lnTo>
                  <a:lnTo>
                    <a:pt x="166230" y="204922"/>
                  </a:lnTo>
                  <a:lnTo>
                    <a:pt x="166217" y="293720"/>
                  </a:lnTo>
                  <a:lnTo>
                    <a:pt x="88506" y="337294"/>
                  </a:lnTo>
                  <a:lnTo>
                    <a:pt x="85699" y="338957"/>
                  </a:lnTo>
                  <a:lnTo>
                    <a:pt x="83997" y="341980"/>
                  </a:lnTo>
                  <a:lnTo>
                    <a:pt x="84023" y="345231"/>
                  </a:lnTo>
                  <a:lnTo>
                    <a:pt x="84126" y="449181"/>
                  </a:lnTo>
                  <a:lnTo>
                    <a:pt x="171138" y="500692"/>
                  </a:lnTo>
                  <a:lnTo>
                    <a:pt x="175260" y="501682"/>
                  </a:lnTo>
                  <a:lnTo>
                    <a:pt x="176860" y="501644"/>
                  </a:lnTo>
                  <a:lnTo>
                    <a:pt x="178422" y="501238"/>
                  </a:lnTo>
                  <a:lnTo>
                    <a:pt x="179832" y="500501"/>
                  </a:lnTo>
                  <a:lnTo>
                    <a:pt x="221024" y="476930"/>
                  </a:lnTo>
                  <a:lnTo>
                    <a:pt x="166497" y="476930"/>
                  </a:lnTo>
                  <a:lnTo>
                    <a:pt x="102565" y="440405"/>
                  </a:lnTo>
                  <a:lnTo>
                    <a:pt x="102565" y="361132"/>
                  </a:lnTo>
                  <a:lnTo>
                    <a:pt x="139721" y="361132"/>
                  </a:lnTo>
                  <a:lnTo>
                    <a:pt x="111696" y="345599"/>
                  </a:lnTo>
                  <a:lnTo>
                    <a:pt x="175628" y="310078"/>
                  </a:lnTo>
                  <a:lnTo>
                    <a:pt x="213194" y="310078"/>
                  </a:lnTo>
                  <a:lnTo>
                    <a:pt x="184759" y="294279"/>
                  </a:lnTo>
                  <a:lnTo>
                    <a:pt x="184759" y="224226"/>
                  </a:lnTo>
                  <a:lnTo>
                    <a:pt x="222024" y="224226"/>
                  </a:lnTo>
                  <a:lnTo>
                    <a:pt x="194081" y="208693"/>
                  </a:lnTo>
                  <a:lnTo>
                    <a:pt x="257835" y="173349"/>
                  </a:lnTo>
                  <a:lnTo>
                    <a:pt x="295718" y="173349"/>
                  </a:lnTo>
                  <a:lnTo>
                    <a:pt x="262026" y="154630"/>
                  </a:lnTo>
                  <a:lnTo>
                    <a:pt x="259207" y="152991"/>
                  </a:lnTo>
                  <a:close/>
                </a:path>
                <a:path w="515620" h="502285">
                  <a:moveTo>
                    <a:pt x="294375" y="456026"/>
                  </a:moveTo>
                  <a:lnTo>
                    <a:pt x="257556" y="456026"/>
                  </a:lnTo>
                  <a:lnTo>
                    <a:pt x="335546" y="499498"/>
                  </a:lnTo>
                  <a:lnTo>
                    <a:pt x="336931" y="500247"/>
                  </a:lnTo>
                  <a:lnTo>
                    <a:pt x="338455" y="500654"/>
                  </a:lnTo>
                  <a:lnTo>
                    <a:pt x="341566" y="500692"/>
                  </a:lnTo>
                  <a:lnTo>
                    <a:pt x="343121" y="500247"/>
                  </a:lnTo>
                  <a:lnTo>
                    <a:pt x="344411" y="499498"/>
                  </a:lnTo>
                  <a:lnTo>
                    <a:pt x="385828" y="476486"/>
                  </a:lnTo>
                  <a:lnTo>
                    <a:pt x="330898" y="476486"/>
                  </a:lnTo>
                  <a:lnTo>
                    <a:pt x="294375" y="456026"/>
                  </a:lnTo>
                  <a:close/>
                </a:path>
                <a:path w="515620" h="502285">
                  <a:moveTo>
                    <a:pt x="139721" y="361132"/>
                  </a:moveTo>
                  <a:lnTo>
                    <a:pt x="102565" y="361132"/>
                  </a:lnTo>
                  <a:lnTo>
                    <a:pt x="166497" y="396933"/>
                  </a:lnTo>
                  <a:lnTo>
                    <a:pt x="166497" y="476930"/>
                  </a:lnTo>
                  <a:lnTo>
                    <a:pt x="184759" y="476930"/>
                  </a:lnTo>
                  <a:lnTo>
                    <a:pt x="184759" y="396844"/>
                  </a:lnTo>
                  <a:lnTo>
                    <a:pt x="212914" y="381032"/>
                  </a:lnTo>
                  <a:lnTo>
                    <a:pt x="175628" y="381032"/>
                  </a:lnTo>
                  <a:lnTo>
                    <a:pt x="139721" y="361132"/>
                  </a:lnTo>
                  <a:close/>
                </a:path>
                <a:path w="515620" h="502285">
                  <a:moveTo>
                    <a:pt x="266966" y="360941"/>
                  </a:moveTo>
                  <a:lnTo>
                    <a:pt x="248691" y="360941"/>
                  </a:lnTo>
                  <a:lnTo>
                    <a:pt x="248691" y="440405"/>
                  </a:lnTo>
                  <a:lnTo>
                    <a:pt x="184759" y="476930"/>
                  </a:lnTo>
                  <a:lnTo>
                    <a:pt x="221024" y="476930"/>
                  </a:lnTo>
                  <a:lnTo>
                    <a:pt x="257556" y="456026"/>
                  </a:lnTo>
                  <a:lnTo>
                    <a:pt x="294375" y="456026"/>
                  </a:lnTo>
                  <a:lnTo>
                    <a:pt x="266966" y="440672"/>
                  </a:lnTo>
                  <a:lnTo>
                    <a:pt x="266966" y="360941"/>
                  </a:lnTo>
                  <a:close/>
                </a:path>
                <a:path w="515620" h="502285">
                  <a:moveTo>
                    <a:pt x="303910" y="360941"/>
                  </a:moveTo>
                  <a:lnTo>
                    <a:pt x="266966" y="360941"/>
                  </a:lnTo>
                  <a:lnTo>
                    <a:pt x="330898" y="397479"/>
                  </a:lnTo>
                  <a:lnTo>
                    <a:pt x="330898" y="476486"/>
                  </a:lnTo>
                  <a:lnTo>
                    <a:pt x="385828" y="476486"/>
                  </a:lnTo>
                  <a:lnTo>
                    <a:pt x="386834" y="475927"/>
                  </a:lnTo>
                  <a:lnTo>
                    <a:pt x="349161" y="475927"/>
                  </a:lnTo>
                  <a:lnTo>
                    <a:pt x="349161" y="397200"/>
                  </a:lnTo>
                  <a:lnTo>
                    <a:pt x="377234" y="381401"/>
                  </a:lnTo>
                  <a:lnTo>
                    <a:pt x="340575" y="381401"/>
                  </a:lnTo>
                  <a:lnTo>
                    <a:pt x="303910" y="360941"/>
                  </a:lnTo>
                  <a:close/>
                </a:path>
                <a:path w="515620" h="502285">
                  <a:moveTo>
                    <a:pt x="431266" y="361220"/>
                  </a:moveTo>
                  <a:lnTo>
                    <a:pt x="413092" y="361220"/>
                  </a:lnTo>
                  <a:lnTo>
                    <a:pt x="413092" y="440405"/>
                  </a:lnTo>
                  <a:lnTo>
                    <a:pt x="349161" y="475927"/>
                  </a:lnTo>
                  <a:lnTo>
                    <a:pt x="386834" y="475927"/>
                  </a:lnTo>
                  <a:lnTo>
                    <a:pt x="429475" y="452216"/>
                  </a:lnTo>
                  <a:lnTo>
                    <a:pt x="431266" y="449181"/>
                  </a:lnTo>
                  <a:lnTo>
                    <a:pt x="431266" y="361220"/>
                  </a:lnTo>
                  <a:close/>
                </a:path>
                <a:path w="515620" h="502285">
                  <a:moveTo>
                    <a:pt x="377598" y="309976"/>
                  </a:moveTo>
                  <a:lnTo>
                    <a:pt x="340029" y="309976"/>
                  </a:lnTo>
                  <a:lnTo>
                    <a:pt x="403961" y="345599"/>
                  </a:lnTo>
                  <a:lnTo>
                    <a:pt x="340575" y="381401"/>
                  </a:lnTo>
                  <a:lnTo>
                    <a:pt x="377234" y="381401"/>
                  </a:lnTo>
                  <a:lnTo>
                    <a:pt x="413092" y="361220"/>
                  </a:lnTo>
                  <a:lnTo>
                    <a:pt x="431266" y="361220"/>
                  </a:lnTo>
                  <a:lnTo>
                    <a:pt x="431269" y="341980"/>
                  </a:lnTo>
                  <a:lnTo>
                    <a:pt x="429425" y="338894"/>
                  </a:lnTo>
                  <a:lnTo>
                    <a:pt x="426427" y="337294"/>
                  </a:lnTo>
                  <a:lnTo>
                    <a:pt x="377598" y="309976"/>
                  </a:lnTo>
                  <a:close/>
                </a:path>
                <a:path w="515620" h="502285">
                  <a:moveTo>
                    <a:pt x="213194" y="310078"/>
                  </a:moveTo>
                  <a:lnTo>
                    <a:pt x="175628" y="310078"/>
                  </a:lnTo>
                  <a:lnTo>
                    <a:pt x="238836" y="345333"/>
                  </a:lnTo>
                  <a:lnTo>
                    <a:pt x="175628" y="381032"/>
                  </a:lnTo>
                  <a:lnTo>
                    <a:pt x="212914" y="381032"/>
                  </a:lnTo>
                  <a:lnTo>
                    <a:pt x="248691" y="360941"/>
                  </a:lnTo>
                  <a:lnTo>
                    <a:pt x="303910" y="360941"/>
                  </a:lnTo>
                  <a:lnTo>
                    <a:pt x="276098" y="345422"/>
                  </a:lnTo>
                  <a:lnTo>
                    <a:pt x="304272" y="329801"/>
                  </a:lnTo>
                  <a:lnTo>
                    <a:pt x="248691" y="329801"/>
                  </a:lnTo>
                  <a:lnTo>
                    <a:pt x="213194" y="310078"/>
                  </a:lnTo>
                  <a:close/>
                </a:path>
                <a:path w="515620" h="502285">
                  <a:moveTo>
                    <a:pt x="187821" y="0"/>
                  </a:moveTo>
                  <a:lnTo>
                    <a:pt x="147688" y="10777"/>
                  </a:lnTo>
                  <a:lnTo>
                    <a:pt x="90435" y="60921"/>
                  </a:lnTo>
                  <a:lnTo>
                    <a:pt x="73595" y="96728"/>
                  </a:lnTo>
                  <a:lnTo>
                    <a:pt x="67500" y="135173"/>
                  </a:lnTo>
                  <a:lnTo>
                    <a:pt x="67500" y="144304"/>
                  </a:lnTo>
                  <a:lnTo>
                    <a:pt x="39083" y="157988"/>
                  </a:lnTo>
                  <a:lnTo>
                    <a:pt x="17338" y="179685"/>
                  </a:lnTo>
                  <a:lnTo>
                    <a:pt x="3799" y="207257"/>
                  </a:lnTo>
                  <a:lnTo>
                    <a:pt x="0" y="238564"/>
                  </a:lnTo>
                  <a:lnTo>
                    <a:pt x="0" y="244774"/>
                  </a:lnTo>
                  <a:lnTo>
                    <a:pt x="7108" y="276428"/>
                  </a:lnTo>
                  <a:lnTo>
                    <a:pt x="23526" y="303486"/>
                  </a:lnTo>
                  <a:lnTo>
                    <a:pt x="47613" y="324020"/>
                  </a:lnTo>
                  <a:lnTo>
                    <a:pt x="77724" y="336100"/>
                  </a:lnTo>
                  <a:lnTo>
                    <a:pt x="81838" y="318383"/>
                  </a:lnTo>
                  <a:lnTo>
                    <a:pt x="57179" y="308651"/>
                  </a:lnTo>
                  <a:lnTo>
                    <a:pt x="37404" y="291985"/>
                  </a:lnTo>
                  <a:lnTo>
                    <a:pt x="23863" y="269954"/>
                  </a:lnTo>
                  <a:lnTo>
                    <a:pt x="17907" y="244126"/>
                  </a:lnTo>
                  <a:lnTo>
                    <a:pt x="17940" y="238564"/>
                  </a:lnTo>
                  <a:lnTo>
                    <a:pt x="33851" y="187797"/>
                  </a:lnTo>
                  <a:lnTo>
                    <a:pt x="79362" y="159748"/>
                  </a:lnTo>
                  <a:lnTo>
                    <a:pt x="83832" y="158668"/>
                  </a:lnTo>
                  <a:lnTo>
                    <a:pt x="86804" y="154439"/>
                  </a:lnTo>
                  <a:lnTo>
                    <a:pt x="85763" y="144990"/>
                  </a:lnTo>
                  <a:lnTo>
                    <a:pt x="85578" y="141752"/>
                  </a:lnTo>
                  <a:lnTo>
                    <a:pt x="85483" y="135173"/>
                  </a:lnTo>
                  <a:lnTo>
                    <a:pt x="90827" y="102299"/>
                  </a:lnTo>
                  <a:lnTo>
                    <a:pt x="105487" y="71221"/>
                  </a:lnTo>
                  <a:lnTo>
                    <a:pt x="127408" y="45246"/>
                  </a:lnTo>
                  <a:lnTo>
                    <a:pt x="154533" y="27680"/>
                  </a:lnTo>
                  <a:lnTo>
                    <a:pt x="189391" y="18266"/>
                  </a:lnTo>
                  <a:lnTo>
                    <a:pt x="269974" y="18266"/>
                  </a:lnTo>
                  <a:lnTo>
                    <a:pt x="266621" y="15688"/>
                  </a:lnTo>
                  <a:lnTo>
                    <a:pt x="228419" y="1826"/>
                  </a:lnTo>
                  <a:lnTo>
                    <a:pt x="187821" y="0"/>
                  </a:lnTo>
                  <a:close/>
                </a:path>
                <a:path w="515620" h="502285">
                  <a:moveTo>
                    <a:pt x="411023" y="91714"/>
                  </a:moveTo>
                  <a:lnTo>
                    <a:pt x="367809" y="91714"/>
                  </a:lnTo>
                  <a:lnTo>
                    <a:pt x="380758" y="93162"/>
                  </a:lnTo>
                  <a:lnTo>
                    <a:pt x="394478" y="100361"/>
                  </a:lnTo>
                  <a:lnTo>
                    <a:pt x="405236" y="112270"/>
                  </a:lnTo>
                  <a:lnTo>
                    <a:pt x="412639" y="128325"/>
                  </a:lnTo>
                  <a:lnTo>
                    <a:pt x="416293" y="147962"/>
                  </a:lnTo>
                  <a:lnTo>
                    <a:pt x="415569" y="152864"/>
                  </a:lnTo>
                  <a:lnTo>
                    <a:pt x="418896" y="157436"/>
                  </a:lnTo>
                  <a:lnTo>
                    <a:pt x="468531" y="177120"/>
                  </a:lnTo>
                  <a:lnTo>
                    <a:pt x="496849" y="239656"/>
                  </a:lnTo>
                  <a:lnTo>
                    <a:pt x="493722" y="265684"/>
                  </a:lnTo>
                  <a:lnTo>
                    <a:pt x="482298" y="288481"/>
                  </a:lnTo>
                  <a:lnTo>
                    <a:pt x="463945" y="306182"/>
                  </a:lnTo>
                  <a:lnTo>
                    <a:pt x="440029" y="316923"/>
                  </a:lnTo>
                  <a:lnTo>
                    <a:pt x="445604" y="334373"/>
                  </a:lnTo>
                  <a:lnTo>
                    <a:pt x="474784" y="320988"/>
                  </a:lnTo>
                  <a:lnTo>
                    <a:pt x="497211" y="299232"/>
                  </a:lnTo>
                  <a:lnTo>
                    <a:pt x="511255" y="271322"/>
                  </a:lnTo>
                  <a:lnTo>
                    <a:pt x="515267" y="239656"/>
                  </a:lnTo>
                  <a:lnTo>
                    <a:pt x="515112" y="239656"/>
                  </a:lnTo>
                  <a:lnTo>
                    <a:pt x="506075" y="195421"/>
                  </a:lnTo>
                  <a:lnTo>
                    <a:pt x="484263" y="166487"/>
                  </a:lnTo>
                  <a:lnTo>
                    <a:pt x="457622" y="149661"/>
                  </a:lnTo>
                  <a:lnTo>
                    <a:pt x="434098" y="141752"/>
                  </a:lnTo>
                  <a:lnTo>
                    <a:pt x="428596" y="118334"/>
                  </a:lnTo>
                  <a:lnTo>
                    <a:pt x="418417" y="99097"/>
                  </a:lnTo>
                  <a:lnTo>
                    <a:pt x="411023" y="91714"/>
                  </a:lnTo>
                  <a:close/>
                </a:path>
                <a:path w="515620" h="502285">
                  <a:moveTo>
                    <a:pt x="222024" y="224226"/>
                  </a:moveTo>
                  <a:lnTo>
                    <a:pt x="184759" y="224226"/>
                  </a:lnTo>
                  <a:lnTo>
                    <a:pt x="248691" y="259570"/>
                  </a:lnTo>
                  <a:lnTo>
                    <a:pt x="248691" y="329801"/>
                  </a:lnTo>
                  <a:lnTo>
                    <a:pt x="266966" y="329801"/>
                  </a:lnTo>
                  <a:lnTo>
                    <a:pt x="266966" y="259659"/>
                  </a:lnTo>
                  <a:lnTo>
                    <a:pt x="295479" y="243771"/>
                  </a:lnTo>
                  <a:lnTo>
                    <a:pt x="257187" y="243771"/>
                  </a:lnTo>
                  <a:lnTo>
                    <a:pt x="222024" y="224226"/>
                  </a:lnTo>
                  <a:close/>
                </a:path>
                <a:path w="515620" h="502285">
                  <a:moveTo>
                    <a:pt x="348881" y="224035"/>
                  </a:moveTo>
                  <a:lnTo>
                    <a:pt x="330898" y="224035"/>
                  </a:lnTo>
                  <a:lnTo>
                    <a:pt x="330898" y="294088"/>
                  </a:lnTo>
                  <a:lnTo>
                    <a:pt x="266966" y="329801"/>
                  </a:lnTo>
                  <a:lnTo>
                    <a:pt x="304272" y="329801"/>
                  </a:lnTo>
                  <a:lnTo>
                    <a:pt x="340029" y="309976"/>
                  </a:lnTo>
                  <a:lnTo>
                    <a:pt x="377598" y="309976"/>
                  </a:lnTo>
                  <a:lnTo>
                    <a:pt x="348881" y="293910"/>
                  </a:lnTo>
                  <a:lnTo>
                    <a:pt x="348881" y="224035"/>
                  </a:lnTo>
                  <a:close/>
                </a:path>
                <a:path w="515620" h="502285">
                  <a:moveTo>
                    <a:pt x="295718" y="173349"/>
                  </a:moveTo>
                  <a:lnTo>
                    <a:pt x="257835" y="173349"/>
                  </a:lnTo>
                  <a:lnTo>
                    <a:pt x="321119" y="208516"/>
                  </a:lnTo>
                  <a:lnTo>
                    <a:pt x="257187" y="243771"/>
                  </a:lnTo>
                  <a:lnTo>
                    <a:pt x="295479" y="243771"/>
                  </a:lnTo>
                  <a:lnTo>
                    <a:pt x="330898" y="224035"/>
                  </a:lnTo>
                  <a:lnTo>
                    <a:pt x="348881" y="224035"/>
                  </a:lnTo>
                  <a:lnTo>
                    <a:pt x="348868" y="204922"/>
                  </a:lnTo>
                  <a:lnTo>
                    <a:pt x="347192" y="201950"/>
                  </a:lnTo>
                  <a:lnTo>
                    <a:pt x="295718" y="173349"/>
                  </a:lnTo>
                  <a:close/>
                </a:path>
                <a:path w="515620" h="502285">
                  <a:moveTo>
                    <a:pt x="515289" y="239478"/>
                  </a:moveTo>
                  <a:lnTo>
                    <a:pt x="515112" y="239656"/>
                  </a:lnTo>
                  <a:lnTo>
                    <a:pt x="515267" y="239656"/>
                  </a:lnTo>
                  <a:lnTo>
                    <a:pt x="515289" y="239478"/>
                  </a:lnTo>
                  <a:close/>
                </a:path>
                <a:path w="515620" h="502285">
                  <a:moveTo>
                    <a:pt x="269974" y="18266"/>
                  </a:moveTo>
                  <a:lnTo>
                    <a:pt x="189391" y="18266"/>
                  </a:lnTo>
                  <a:lnTo>
                    <a:pt x="224656" y="19879"/>
                  </a:lnTo>
                  <a:lnTo>
                    <a:pt x="257807" y="32013"/>
                  </a:lnTo>
                  <a:lnTo>
                    <a:pt x="296710" y="66017"/>
                  </a:lnTo>
                  <a:lnTo>
                    <a:pt x="319112" y="107322"/>
                  </a:lnTo>
                  <a:lnTo>
                    <a:pt x="320230" y="110510"/>
                  </a:lnTo>
                  <a:lnTo>
                    <a:pt x="323037" y="112834"/>
                  </a:lnTo>
                  <a:lnTo>
                    <a:pt x="329742" y="113824"/>
                  </a:lnTo>
                  <a:lnTo>
                    <a:pt x="333095" y="112427"/>
                  </a:lnTo>
                  <a:lnTo>
                    <a:pt x="335089" y="109697"/>
                  </a:lnTo>
                  <a:lnTo>
                    <a:pt x="344116" y="100293"/>
                  </a:lnTo>
                  <a:lnTo>
                    <a:pt x="355309" y="94195"/>
                  </a:lnTo>
                  <a:lnTo>
                    <a:pt x="367809" y="91714"/>
                  </a:lnTo>
                  <a:lnTo>
                    <a:pt x="411023" y="91714"/>
                  </a:lnTo>
                  <a:lnTo>
                    <a:pt x="407168" y="87866"/>
                  </a:lnTo>
                  <a:lnTo>
                    <a:pt x="331076" y="87866"/>
                  </a:lnTo>
                  <a:lnTo>
                    <a:pt x="324787" y="75016"/>
                  </a:lnTo>
                  <a:lnTo>
                    <a:pt x="317474" y="62988"/>
                  </a:lnTo>
                  <a:lnTo>
                    <a:pt x="309034" y="51602"/>
                  </a:lnTo>
                  <a:lnTo>
                    <a:pt x="299567" y="41015"/>
                  </a:lnTo>
                  <a:lnTo>
                    <a:pt x="269974" y="18266"/>
                  </a:lnTo>
                  <a:close/>
                </a:path>
                <a:path w="515620" h="502285">
                  <a:moveTo>
                    <a:pt x="371377" y="73671"/>
                  </a:moveTo>
                  <a:lnTo>
                    <a:pt x="356981" y="75016"/>
                  </a:lnTo>
                  <a:lnTo>
                    <a:pt x="343332" y="79796"/>
                  </a:lnTo>
                  <a:lnTo>
                    <a:pt x="331076" y="87866"/>
                  </a:lnTo>
                  <a:lnTo>
                    <a:pt x="407168" y="87866"/>
                  </a:lnTo>
                  <a:lnTo>
                    <a:pt x="404023" y="84725"/>
                  </a:lnTo>
                  <a:lnTo>
                    <a:pt x="385876" y="75902"/>
                  </a:lnTo>
                  <a:lnTo>
                    <a:pt x="371377" y="73671"/>
                  </a:lnTo>
                  <a:close/>
                </a:path>
              </a:pathLst>
            </a:custGeom>
            <a:solidFill>
              <a:srgbClr val="FFFFFF"/>
            </a:solidFill>
          </p:spPr>
          <p:txBody>
            <a:bodyPr wrap="square" lIns="0" tIns="0" rIns="0" bIns="0" rtlCol="0"/>
            <a:p/>
          </p:txBody>
        </p:sp>
      </p:grpSp>
      <p:sp>
        <p:nvSpPr>
          <p:cNvPr id="86" name="object 32"/>
          <p:cNvSpPr txBox="1"/>
          <p:nvPr/>
        </p:nvSpPr>
        <p:spPr>
          <a:xfrm>
            <a:off x="4453051" y="1496314"/>
            <a:ext cx="742950" cy="208279"/>
          </a:xfrm>
          <a:prstGeom prst="rect">
            <a:avLst/>
          </a:prstGeom>
        </p:spPr>
        <p:txBody>
          <a:bodyPr vert="horz" wrap="square" lIns="0" tIns="12700" rIns="0" bIns="0" rtlCol="0">
            <a:spAutoFit/>
          </a:bodyPr>
          <a:p>
            <a:pPr marL="12700">
              <a:lnSpc>
                <a:spcPct val="100000"/>
              </a:lnSpc>
              <a:spcBef>
                <a:spcPts val="100"/>
              </a:spcBef>
            </a:pPr>
            <a:r>
              <a:rPr sz="1200" dirty="0">
                <a:solidFill>
                  <a:srgbClr val="FFFFFF"/>
                </a:solidFill>
                <a:latin typeface="Trebuchet MS"/>
                <a:cs typeface="Trebuchet MS"/>
              </a:rPr>
              <a:t>synthesize</a:t>
            </a:r>
            <a:endParaRPr sz="1200">
              <a:latin typeface="Trebuchet MS"/>
              <a:cs typeface="Trebuchet MS"/>
            </a:endParaRPr>
          </a:p>
        </p:txBody>
      </p:sp>
      <p:sp>
        <p:nvSpPr>
          <p:cNvPr id="87" name="object 33"/>
          <p:cNvSpPr txBox="1"/>
          <p:nvPr/>
        </p:nvSpPr>
        <p:spPr>
          <a:xfrm>
            <a:off x="6953249" y="1495933"/>
            <a:ext cx="497205" cy="208279"/>
          </a:xfrm>
          <a:prstGeom prst="rect">
            <a:avLst/>
          </a:prstGeom>
        </p:spPr>
        <p:txBody>
          <a:bodyPr vert="horz" wrap="square" lIns="0" tIns="12700" rIns="0" bIns="0" rtlCol="0">
            <a:spAutoFit/>
          </a:bodyPr>
          <a:p>
            <a:pPr marL="12700">
              <a:lnSpc>
                <a:spcPct val="100000"/>
              </a:lnSpc>
              <a:spcBef>
                <a:spcPts val="100"/>
              </a:spcBef>
            </a:pPr>
            <a:r>
              <a:rPr sz="1200" spc="15" dirty="0">
                <a:solidFill>
                  <a:srgbClr val="FFFFFF"/>
                </a:solidFill>
                <a:latin typeface="Trebuchet MS"/>
                <a:cs typeface="Trebuchet MS"/>
              </a:rPr>
              <a:t>deploy</a:t>
            </a:r>
            <a:endParaRPr sz="1200">
              <a:latin typeface="Trebuchet MS"/>
              <a:cs typeface="Trebuchet MS"/>
            </a:endParaRPr>
          </a:p>
        </p:txBody>
      </p:sp>
      <p:sp>
        <p:nvSpPr>
          <p:cNvPr id="88" name="object 34"/>
          <p:cNvSpPr txBox="1"/>
          <p:nvPr/>
        </p:nvSpPr>
        <p:spPr>
          <a:xfrm>
            <a:off x="9275038" y="1496186"/>
            <a:ext cx="659765" cy="208279"/>
          </a:xfrm>
          <a:prstGeom prst="rect">
            <a:avLst/>
          </a:prstGeom>
        </p:spPr>
        <p:txBody>
          <a:bodyPr vert="horz" wrap="square" lIns="0" tIns="12700" rIns="0" bIns="0" rtlCol="0">
            <a:spAutoFit/>
          </a:bodyPr>
          <a:p>
            <a:pPr marL="12700">
              <a:lnSpc>
                <a:spcPct val="100000"/>
              </a:lnSpc>
              <a:spcBef>
                <a:spcPts val="100"/>
              </a:spcBef>
            </a:pPr>
            <a:r>
              <a:rPr sz="1200" spc="10" dirty="0">
                <a:solidFill>
                  <a:srgbClr val="FFFFFF"/>
                </a:solidFill>
                <a:latin typeface="Trebuchet MS"/>
                <a:cs typeface="Trebuchet MS"/>
              </a:rPr>
              <a:t>provision</a:t>
            </a:r>
            <a:endParaRPr sz="1200">
              <a:latin typeface="Trebuchet MS"/>
              <a:cs typeface="Trebuchet MS"/>
            </a:endParaRPr>
          </a:p>
        </p:txBody>
      </p:sp>
      <p:grpSp>
        <p:nvGrpSpPr>
          <p:cNvPr id="90" name="Group 89"/>
          <p:cNvGrpSpPr/>
          <p:nvPr/>
        </p:nvGrpSpPr>
        <p:grpSpPr>
          <a:xfrm>
            <a:off x="7496175" y="1906905"/>
            <a:ext cx="1778000" cy="1831340"/>
            <a:chOff x="11805" y="3003"/>
            <a:chExt cx="2800" cy="2884"/>
          </a:xfrm>
        </p:grpSpPr>
        <p:grpSp>
          <p:nvGrpSpPr>
            <p:cNvPr id="60" name="Group 59"/>
            <p:cNvGrpSpPr/>
            <p:nvPr/>
          </p:nvGrpSpPr>
          <p:grpSpPr>
            <a:xfrm rot="0">
              <a:off x="11805" y="3003"/>
              <a:ext cx="2800" cy="2884"/>
              <a:chOff x="525" y="2989"/>
              <a:chExt cx="3324" cy="3607"/>
            </a:xfrm>
          </p:grpSpPr>
          <p:sp>
            <p:nvSpPr>
              <p:cNvPr id="61"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2"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4" name="object 18"/>
            <p:cNvSpPr txBox="1"/>
            <p:nvPr/>
          </p:nvSpPr>
          <p:spPr>
            <a:xfrm>
              <a:off x="11949" y="5105"/>
              <a:ext cx="2512" cy="310"/>
            </a:xfrm>
            <a:prstGeom prst="rect">
              <a:avLst/>
            </a:prstGeom>
          </p:spPr>
          <p:txBody>
            <a:bodyPr vert="horz" wrap="square" lIns="0" tIns="12700" rIns="0" bIns="0" rtlCol="0">
              <a:spAutoFit/>
            </a:bodyPr>
            <a:p>
              <a:pPr marL="12700">
                <a:lnSpc>
                  <a:spcPct val="100000"/>
                </a:lnSpc>
                <a:spcBef>
                  <a:spcPts val="100"/>
                </a:spcBef>
              </a:pPr>
              <a:r>
                <a:rPr sz="1200" spc="110" dirty="0">
                  <a:solidFill>
                    <a:srgbClr val="FFFFFF"/>
                  </a:solidFill>
                  <a:latin typeface="Trebuchet MS"/>
                  <a:cs typeface="Trebuchet MS"/>
                  <a:sym typeface="+mn-ea"/>
                </a:rPr>
                <a:t>AWS</a:t>
              </a:r>
              <a:r>
                <a:rPr sz="1200" spc="-85" dirty="0">
                  <a:solidFill>
                    <a:srgbClr val="FFFFFF"/>
                  </a:solidFill>
                  <a:latin typeface="Trebuchet MS"/>
                  <a:cs typeface="Trebuchet MS"/>
                  <a:sym typeface="+mn-ea"/>
                </a:rPr>
                <a:t> </a:t>
              </a:r>
              <a:r>
                <a:rPr sz="1200" spc="20" dirty="0">
                  <a:solidFill>
                    <a:srgbClr val="FFFFFF"/>
                  </a:solidFill>
                  <a:latin typeface="Trebuchet MS"/>
                  <a:cs typeface="Trebuchet MS"/>
                  <a:sym typeface="+mn-ea"/>
                </a:rPr>
                <a:t>CloudFormation</a:t>
              </a:r>
              <a:endParaRPr sz="1200">
                <a:latin typeface="Trebuchet MS"/>
                <a:cs typeface="Trebuchet MS"/>
              </a:endParaRPr>
            </a:p>
          </p:txBody>
        </p:sp>
        <p:sp>
          <p:nvSpPr>
            <p:cNvPr id="89" name="object 17"/>
            <p:cNvSpPr/>
            <p:nvPr/>
          </p:nvSpPr>
          <p:spPr>
            <a:xfrm>
              <a:off x="12647" y="3709"/>
              <a:ext cx="1118" cy="1123"/>
            </a:xfrm>
            <a:prstGeom prst="rect">
              <a:avLst/>
            </a:prstGeom>
            <a:blipFill>
              <a:blip r:embed="rId4" cstate="print"/>
              <a:stretch>
                <a:fillRect/>
              </a:stretch>
            </a:blipFill>
          </p:spPr>
          <p:txBody>
            <a:bodyPr wrap="square" lIns="0" tIns="0" rIns="0" bIns="0" rtlCol="0"/>
            <a:p/>
          </p:txBody>
        </p:sp>
      </p:grpSp>
      <p:sp>
        <p:nvSpPr>
          <p:cNvPr id="91" name="object 22"/>
          <p:cNvSpPr/>
          <p:nvPr/>
        </p:nvSpPr>
        <p:spPr>
          <a:xfrm>
            <a:off x="5456555" y="2072640"/>
            <a:ext cx="1144905" cy="1010920"/>
          </a:xfrm>
          <a:prstGeom prst="rect">
            <a:avLst/>
          </a:prstGeom>
          <a:blipFill>
            <a:blip r:embed="rId5" cstate="print"/>
            <a:stretch>
              <a:fillRect/>
            </a:stretch>
          </a:blipFill>
        </p:spPr>
        <p:txBody>
          <a:bodyPr wrap="square" lIns="0" tIns="0" rIns="0" bIns="0" rtlCol="0"/>
          <a:p/>
        </p:txBody>
      </p:sp>
      <p:sp>
        <p:nvSpPr>
          <p:cNvPr id="93" name="object 27"/>
          <p:cNvSpPr/>
          <p:nvPr/>
        </p:nvSpPr>
        <p:spPr>
          <a:xfrm>
            <a:off x="10246995" y="1929130"/>
            <a:ext cx="1301750" cy="1298575"/>
          </a:xfrm>
          <a:prstGeom prst="rect">
            <a:avLst/>
          </a:prstGeom>
          <a:blipFill>
            <a:blip r:embed="rId6" cstate="print"/>
            <a:stretch>
              <a:fillRect/>
            </a:stretch>
          </a:blipFill>
        </p:spPr>
        <p:txBody>
          <a:bodyPr wrap="square" lIns="0" tIns="0" rIns="0" bIns="0" rtlCol="0"/>
          <a:p/>
        </p:txBody>
      </p:sp>
      <p:sp>
        <p:nvSpPr>
          <p:cNvPr id="95" name="Text Box 94"/>
          <p:cNvSpPr txBox="1"/>
          <p:nvPr/>
        </p:nvSpPr>
        <p:spPr>
          <a:xfrm>
            <a:off x="3811905" y="4223385"/>
            <a:ext cx="9366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ln/>
                <a:solidFill>
                  <a:schemeClr val="accent4"/>
                </a:solidFill>
                <a:effectLst/>
              </a:rPr>
              <a:t>cdk init</a:t>
            </a:r>
            <a:endParaRPr lang="pt-PT" altLang="en-US">
              <a:ln/>
              <a:solidFill>
                <a:schemeClr val="accent4"/>
              </a:solidFill>
              <a:effectLst/>
            </a:endParaRPr>
          </a:p>
        </p:txBody>
      </p:sp>
      <p:sp>
        <p:nvSpPr>
          <p:cNvPr id="96" name="object 35"/>
          <p:cNvSpPr/>
          <p:nvPr/>
        </p:nvSpPr>
        <p:spPr>
          <a:xfrm>
            <a:off x="3417696" y="4223194"/>
            <a:ext cx="304800" cy="304800"/>
          </a:xfrm>
          <a:prstGeom prst="rect">
            <a:avLst/>
          </a:prstGeom>
          <a:blipFill>
            <a:blip r:embed="rId7" cstate="print"/>
            <a:stretch>
              <a:fillRect/>
            </a:stretch>
          </a:blipFill>
        </p:spPr>
        <p:txBody>
          <a:bodyPr wrap="square" lIns="0" tIns="0" rIns="0" bIns="0" rtlCol="0"/>
          <a:p/>
        </p:txBody>
      </p:sp>
      <p:sp>
        <p:nvSpPr>
          <p:cNvPr id="97" name="object 37"/>
          <p:cNvSpPr/>
          <p:nvPr/>
        </p:nvSpPr>
        <p:spPr>
          <a:xfrm>
            <a:off x="3417696" y="4786312"/>
            <a:ext cx="304800" cy="304800"/>
          </a:xfrm>
          <a:prstGeom prst="rect">
            <a:avLst/>
          </a:prstGeom>
          <a:blipFill>
            <a:blip r:embed="rId8" cstate="print"/>
            <a:stretch>
              <a:fillRect/>
            </a:stretch>
          </a:blipFill>
        </p:spPr>
        <p:txBody>
          <a:bodyPr wrap="square" lIns="0" tIns="0" rIns="0" bIns="0" rtlCol="0"/>
          <a:p/>
        </p:txBody>
      </p:sp>
      <p:sp>
        <p:nvSpPr>
          <p:cNvPr id="98" name="object 38"/>
          <p:cNvSpPr/>
          <p:nvPr/>
        </p:nvSpPr>
        <p:spPr>
          <a:xfrm>
            <a:off x="3417696" y="5642800"/>
            <a:ext cx="304800" cy="304800"/>
          </a:xfrm>
          <a:prstGeom prst="rect">
            <a:avLst/>
          </a:prstGeom>
          <a:blipFill>
            <a:blip r:embed="rId9" cstate="print"/>
            <a:stretch>
              <a:fillRect/>
            </a:stretch>
          </a:blipFill>
        </p:spPr>
        <p:txBody>
          <a:bodyPr wrap="square" lIns="0" tIns="0" rIns="0" bIns="0" rtlCol="0"/>
          <a:p/>
        </p:txBody>
      </p:sp>
      <p:sp>
        <p:nvSpPr>
          <p:cNvPr id="99" name="object 39"/>
          <p:cNvSpPr/>
          <p:nvPr/>
        </p:nvSpPr>
        <p:spPr>
          <a:xfrm>
            <a:off x="3417696" y="5213032"/>
            <a:ext cx="304800" cy="304800"/>
          </a:xfrm>
          <a:prstGeom prst="rect">
            <a:avLst/>
          </a:prstGeom>
          <a:blipFill>
            <a:blip r:embed="rId10" cstate="print"/>
            <a:stretch>
              <a:fillRect/>
            </a:stretch>
          </a:blipFill>
        </p:spPr>
        <p:txBody>
          <a:bodyPr wrap="square" lIns="0" tIns="0" rIns="0" bIns="0" rtlCol="0"/>
          <a:p/>
        </p:txBody>
      </p:sp>
      <p:sp>
        <p:nvSpPr>
          <p:cNvPr id="100" name="object 42"/>
          <p:cNvSpPr/>
          <p:nvPr/>
        </p:nvSpPr>
        <p:spPr>
          <a:xfrm>
            <a:off x="3417696" y="6072568"/>
            <a:ext cx="304800" cy="304800"/>
          </a:xfrm>
          <a:prstGeom prst="rect">
            <a:avLst/>
          </a:prstGeom>
          <a:blipFill>
            <a:blip r:embed="rId11" cstate="print"/>
            <a:stretch>
              <a:fillRect/>
            </a:stretch>
          </a:blipFill>
        </p:spPr>
        <p:txBody>
          <a:bodyPr wrap="square" lIns="0" tIns="0" rIns="0" bIns="0" rtlCol="0"/>
          <a:p/>
        </p:txBody>
      </p:sp>
      <p:sp>
        <p:nvSpPr>
          <p:cNvPr id="101" name="Text Box 100"/>
          <p:cNvSpPr txBox="1"/>
          <p:nvPr/>
        </p:nvSpPr>
        <p:spPr>
          <a:xfrm>
            <a:off x="3776980" y="4702810"/>
            <a:ext cx="16262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npm run build</a:t>
            </a:r>
            <a:endParaRPr lang="pt-PT" altLang="en-US">
              <a:solidFill>
                <a:schemeClr val="accent4"/>
              </a:solidFill>
              <a:effectLst/>
            </a:endParaRPr>
          </a:p>
        </p:txBody>
      </p:sp>
      <p:sp>
        <p:nvSpPr>
          <p:cNvPr id="102" name="Text Box 101"/>
          <p:cNvSpPr txBox="1"/>
          <p:nvPr/>
        </p:nvSpPr>
        <p:spPr>
          <a:xfrm>
            <a:off x="3818255" y="5134610"/>
            <a:ext cx="11817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synth</a:t>
            </a:r>
            <a:endParaRPr lang="pt-PT" altLang="en-US">
              <a:solidFill>
                <a:schemeClr val="accent4"/>
              </a:solidFill>
              <a:effectLst/>
            </a:endParaRPr>
          </a:p>
        </p:txBody>
      </p:sp>
      <p:sp>
        <p:nvSpPr>
          <p:cNvPr id="103" name="Text Box 102"/>
          <p:cNvSpPr txBox="1"/>
          <p:nvPr/>
        </p:nvSpPr>
        <p:spPr>
          <a:xfrm>
            <a:off x="3821430" y="5566410"/>
            <a:ext cx="9442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diff</a:t>
            </a:r>
            <a:endParaRPr lang="pt-PT" altLang="en-US">
              <a:solidFill>
                <a:schemeClr val="accent4"/>
              </a:solidFill>
              <a:effectLst/>
            </a:endParaRPr>
          </a:p>
        </p:txBody>
      </p:sp>
      <p:sp>
        <p:nvSpPr>
          <p:cNvPr id="104" name="Text Box 103"/>
          <p:cNvSpPr txBox="1"/>
          <p:nvPr/>
        </p:nvSpPr>
        <p:spPr>
          <a:xfrm>
            <a:off x="3877310" y="5980430"/>
            <a:ext cx="130429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deploy</a:t>
            </a:r>
            <a:endParaRPr lang="pt-PT" altLang="en-US">
              <a:solidFill>
                <a:schemeClr val="accent4"/>
              </a:solidFill>
              <a:effectLst/>
            </a:endParaRPr>
          </a:p>
        </p:txBody>
      </p:sp>
      <p:sp>
        <p:nvSpPr>
          <p:cNvPr id="110" name="Text Box 109"/>
          <p:cNvSpPr txBox="1"/>
          <p:nvPr/>
        </p:nvSpPr>
        <p:spPr>
          <a:xfrm>
            <a:off x="5472430" y="4232910"/>
            <a:ext cx="230695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new project</a:t>
            </a:r>
            <a:endParaRPr lang="pt-PT" altLang="en-US">
              <a:solidFill>
                <a:schemeClr val="bg1"/>
              </a:solidFill>
              <a:effectLst/>
            </a:endParaRPr>
          </a:p>
        </p:txBody>
      </p:sp>
      <p:sp>
        <p:nvSpPr>
          <p:cNvPr id="111" name="Text Box 110"/>
          <p:cNvSpPr txBox="1"/>
          <p:nvPr/>
        </p:nvSpPr>
        <p:spPr>
          <a:xfrm>
            <a:off x="5456555" y="4702810"/>
            <a:ext cx="16713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build project</a:t>
            </a:r>
            <a:endParaRPr lang="pt-PT" altLang="en-US">
              <a:solidFill>
                <a:schemeClr val="bg1"/>
              </a:solidFill>
              <a:effectLst/>
            </a:endParaRPr>
          </a:p>
        </p:txBody>
      </p:sp>
      <p:sp>
        <p:nvSpPr>
          <p:cNvPr id="112" name="Text Box 111"/>
          <p:cNvSpPr txBox="1"/>
          <p:nvPr/>
        </p:nvSpPr>
        <p:spPr>
          <a:xfrm>
            <a:off x="5469255" y="5115560"/>
            <a:ext cx="33115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templates and assets</a:t>
            </a:r>
            <a:endParaRPr lang="pt-PT" altLang="en-US">
              <a:solidFill>
                <a:schemeClr val="bg1"/>
              </a:solidFill>
              <a:effectLst/>
            </a:endParaRPr>
          </a:p>
        </p:txBody>
      </p:sp>
      <p:sp>
        <p:nvSpPr>
          <p:cNvPr id="113" name="Text Box 112"/>
          <p:cNvSpPr txBox="1"/>
          <p:nvPr/>
        </p:nvSpPr>
        <p:spPr>
          <a:xfrm>
            <a:off x="5459730" y="5534660"/>
            <a:ext cx="27857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check what will change</a:t>
            </a:r>
            <a:endParaRPr lang="pt-PT" altLang="en-US">
              <a:solidFill>
                <a:schemeClr val="bg1"/>
              </a:solidFill>
              <a:effectLst/>
            </a:endParaRPr>
          </a:p>
        </p:txBody>
      </p:sp>
      <p:sp>
        <p:nvSpPr>
          <p:cNvPr id="114" name="Text Box 113"/>
          <p:cNvSpPr txBox="1"/>
          <p:nvPr/>
        </p:nvSpPr>
        <p:spPr>
          <a:xfrm>
            <a:off x="5469255" y="5934710"/>
            <a:ext cx="349758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push changes to your account</a:t>
            </a:r>
            <a:endParaRPr lang="pt-PT" altLang="en-US">
              <a:solidFill>
                <a:schemeClr val="bg1"/>
              </a:solidFill>
              <a:effectLst/>
            </a:endParaRPr>
          </a:p>
        </p:txBody>
      </p:sp>
      <p:sp>
        <p:nvSpPr>
          <p:cNvPr id="115" name="Text Box 114"/>
          <p:cNvSpPr txBox="1"/>
          <p:nvPr/>
        </p:nvSpPr>
        <p:spPr>
          <a:xfrm>
            <a:off x="5697220" y="6489700"/>
            <a:ext cx="6327775" cy="368300"/>
          </a:xfrm>
          <a:prstGeom prst="rect">
            <a:avLst/>
          </a:prstGeom>
          <a:noFill/>
        </p:spPr>
        <p:txBody>
          <a:bodyPr wrap="none" rtlCol="0">
            <a:spAutoFit/>
          </a:bodyPr>
          <a:p>
            <a:pPr algn="l"/>
            <a:r>
              <a:rPr lang="en-US">
                <a:solidFill>
                  <a:schemeClr val="bg1"/>
                </a:solidFill>
              </a:rPr>
              <a:t>https://www.youtube.com/watch?v=R7wSTZ54gNk&amp;t=261s</a:t>
            </a:r>
            <a:endParaRPr lang="en-US">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4491</Words>
  <Application>WPS Presentation</Application>
  <PresentationFormat>Widescreen</PresentationFormat>
  <Paragraphs>331</Paragraphs>
  <Slides>32</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32</vt:i4>
      </vt:variant>
    </vt:vector>
  </HeadingPairs>
  <TitlesOfParts>
    <vt:vector size="62" baseType="lpstr">
      <vt:lpstr>Arial</vt:lpstr>
      <vt:lpstr>SimSun</vt:lpstr>
      <vt:lpstr>Wingdings</vt:lpstr>
      <vt:lpstr>Nimbus Roman No9 L</vt:lpstr>
      <vt:lpstr>Amazon Ember Light</vt:lpstr>
      <vt:lpstr>Caviar Dreams</vt:lpstr>
      <vt:lpstr>Amazon Ember</vt:lpstr>
      <vt:lpstr>Amazon Ember</vt:lpstr>
      <vt:lpstr>Trebuchet MS</vt:lpstr>
      <vt:lpstr>Calibri</vt:lpstr>
      <vt:lpstr>DejaVu Sans</vt:lpstr>
      <vt:lpstr>Microsoft YaHei</vt:lpstr>
      <vt:lpstr>Droid Sans Fallback</vt:lpstr>
      <vt:lpstr>Arial Unicode MS</vt:lpstr>
      <vt:lpstr>Calibri Light</vt:lpstr>
      <vt:lpstr>Gubbi</vt:lpstr>
      <vt:lpstr>Garuda</vt:lpstr>
      <vt:lpstr>OpenSymbol</vt:lpstr>
      <vt:lpstr>Amazon Ember Heavy</vt:lpstr>
      <vt:lpstr>Amazon Ember Medium</vt:lpstr>
      <vt:lpstr>Amazon Ember Heavy</vt:lpstr>
      <vt:lpstr>Consolas</vt:lpstr>
      <vt:lpstr>Liberation Sans Narrow</vt:lpstr>
      <vt:lpstr>VL PGothic</vt:lpstr>
      <vt:lpstr>SimSun</vt:lpstr>
      <vt:lpstr>Carlito</vt:lpstr>
      <vt:lpstr>Courier New</vt:lpstr>
      <vt:lpstr>Times New Roman</vt:lpstr>
      <vt:lpstr>Arial</vt:lpstr>
      <vt:lpstr>Office Theme</vt:lpstr>
      <vt:lpstr>AWS re:Invent re:Cap for Developers </vt:lpstr>
      <vt:lpstr>AWS re:Invent re:Cap for Developers </vt:lpstr>
      <vt:lpstr>PowerPoint 演示文稿</vt:lpstr>
      <vt:lpstr>PowerPoint 演示文稿</vt:lpstr>
      <vt:lpstr>PowerPoint 演示文稿</vt:lpstr>
      <vt:lpstr>PowerPoint 演示文稿</vt:lpstr>
      <vt:lpstr>PowerPoint 演示文稿</vt:lpstr>
      <vt:lpstr>PowerPoint 演示文稿</vt:lpstr>
      <vt:lpstr>Development Workflow</vt:lpstr>
      <vt:lpstr>Best Practice – Deploy to multiple accounts</vt:lpstr>
      <vt:lpstr>Application Development</vt:lpstr>
      <vt:lpstr>CDK Pipelines</vt:lpstr>
      <vt:lpstr>PowerPoint 演示文稿</vt:lpstr>
      <vt:lpstr>Difference between v2 and v1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And finally…</vt:lpstr>
      <vt:lpstr>Best Practice: Contribute 😇</vt:lpstr>
      <vt:lpstr>Resources</vt:lpstr>
      <vt:lpstr>Eric Z. Beard  Rico Huijbers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75</cp:revision>
  <dcterms:created xsi:type="dcterms:W3CDTF">2022-06-18T02:54:06Z</dcterms:created>
  <dcterms:modified xsi:type="dcterms:W3CDTF">2022-06-18T02:54:06Z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1033-11.1.0.10920</vt:lpwstr>
  </property>
</Properties>
</file>